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57" r:id="rId2"/>
    <p:sldId id="258" r:id="rId3"/>
    <p:sldId id="367" r:id="rId4"/>
    <p:sldId id="368" r:id="rId5"/>
    <p:sldId id="260" r:id="rId6"/>
    <p:sldId id="261" r:id="rId7"/>
    <p:sldId id="269" r:id="rId8"/>
    <p:sldId id="263" r:id="rId9"/>
    <p:sldId id="277" r:id="rId10"/>
    <p:sldId id="278" r:id="rId11"/>
    <p:sldId id="279" r:id="rId12"/>
    <p:sldId id="280" r:id="rId13"/>
    <p:sldId id="281" r:id="rId14"/>
    <p:sldId id="295" r:id="rId15"/>
    <p:sldId id="296" r:id="rId16"/>
    <p:sldId id="268" r:id="rId17"/>
    <p:sldId id="369" r:id="rId18"/>
    <p:sldId id="370" r:id="rId19"/>
    <p:sldId id="371" r:id="rId20"/>
    <p:sldId id="265" r:id="rId21"/>
    <p:sldId id="266" r:id="rId22"/>
    <p:sldId id="373" r:id="rId23"/>
    <p:sldId id="359" r:id="rId24"/>
    <p:sldId id="374" r:id="rId25"/>
    <p:sldId id="375" r:id="rId26"/>
    <p:sldId id="376" r:id="rId27"/>
    <p:sldId id="377" r:id="rId28"/>
    <p:sldId id="378" r:id="rId29"/>
    <p:sldId id="362" r:id="rId30"/>
    <p:sldId id="379" r:id="rId31"/>
    <p:sldId id="380" r:id="rId32"/>
    <p:sldId id="360" r:id="rId33"/>
    <p:sldId id="382" r:id="rId34"/>
    <p:sldId id="361" r:id="rId35"/>
    <p:sldId id="383"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 id="445" r:id="rId52"/>
    <p:sldId id="446" r:id="rId53"/>
    <p:sldId id="447" r:id="rId54"/>
    <p:sldId id="448" r:id="rId55"/>
    <p:sldId id="449" r:id="rId56"/>
    <p:sldId id="450" r:id="rId57"/>
    <p:sldId id="451" r:id="rId58"/>
    <p:sldId id="452" r:id="rId59"/>
    <p:sldId id="453" r:id="rId60"/>
    <p:sldId id="385" r:id="rId61"/>
    <p:sldId id="386" r:id="rId62"/>
    <p:sldId id="387" r:id="rId63"/>
    <p:sldId id="388" r:id="rId64"/>
    <p:sldId id="389" r:id="rId65"/>
    <p:sldId id="426" r:id="rId66"/>
    <p:sldId id="427" r:id="rId67"/>
    <p:sldId id="428" r:id="rId68"/>
    <p:sldId id="429" r:id="rId69"/>
    <p:sldId id="390" r:id="rId70"/>
    <p:sldId id="391" r:id="rId71"/>
    <p:sldId id="392" r:id="rId72"/>
    <p:sldId id="393" r:id="rId73"/>
    <p:sldId id="394" r:id="rId74"/>
    <p:sldId id="395" r:id="rId75"/>
    <p:sldId id="396" r:id="rId76"/>
    <p:sldId id="397" r:id="rId77"/>
    <p:sldId id="398" r:id="rId78"/>
    <p:sldId id="399" r:id="rId79"/>
    <p:sldId id="400" r:id="rId80"/>
    <p:sldId id="401" r:id="rId81"/>
    <p:sldId id="372" r:id="rId82"/>
    <p:sldId id="402" r:id="rId83"/>
    <p:sldId id="403" r:id="rId84"/>
    <p:sldId id="404" r:id="rId85"/>
    <p:sldId id="405" r:id="rId86"/>
    <p:sldId id="406" r:id="rId87"/>
    <p:sldId id="407" r:id="rId88"/>
    <p:sldId id="408" r:id="rId89"/>
    <p:sldId id="409" r:id="rId90"/>
    <p:sldId id="411" r:id="rId91"/>
    <p:sldId id="256" r:id="rId92"/>
    <p:sldId id="412" r:id="rId93"/>
    <p:sldId id="413" r:id="rId94"/>
    <p:sldId id="259" r:id="rId95"/>
    <p:sldId id="414" r:id="rId96"/>
    <p:sldId id="415" r:id="rId97"/>
    <p:sldId id="262" r:id="rId98"/>
    <p:sldId id="416" r:id="rId99"/>
    <p:sldId id="264" r:id="rId100"/>
    <p:sldId id="417" r:id="rId101"/>
    <p:sldId id="418" r:id="rId102"/>
    <p:sldId id="267" r:id="rId103"/>
    <p:sldId id="419" r:id="rId104"/>
    <p:sldId id="420" r:id="rId105"/>
    <p:sldId id="270" r:id="rId106"/>
    <p:sldId id="271" r:id="rId107"/>
    <p:sldId id="272" r:id="rId108"/>
    <p:sldId id="273" r:id="rId109"/>
    <p:sldId id="274" r:id="rId110"/>
    <p:sldId id="275" r:id="rId111"/>
    <p:sldId id="276" r:id="rId112"/>
    <p:sldId id="421" r:id="rId113"/>
    <p:sldId id="422" r:id="rId114"/>
    <p:sldId id="423" r:id="rId115"/>
    <p:sldId id="424" r:id="rId116"/>
    <p:sldId id="425" r:id="rId117"/>
    <p:sldId id="282" r:id="rId118"/>
    <p:sldId id="284"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6357" autoAdjust="0"/>
  </p:normalViewPr>
  <p:slideViewPr>
    <p:cSldViewPr snapToGrid="0">
      <p:cViewPr varScale="1">
        <p:scale>
          <a:sx n="114" d="100"/>
          <a:sy n="114" d="100"/>
        </p:scale>
        <p:origin x="15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750B5-FA65-426A-86CF-E266EC7F5BD4}" type="datetimeFigureOut">
              <a:rPr lang="en-US" smtClean="0"/>
              <a:t>6/15/2022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E8479-B676-42B7-B323-9B355A477966}" type="slidenum">
              <a:rPr lang="en-US" smtClean="0"/>
              <a:t>‹#›</a:t>
            </a:fld>
            <a:endParaRPr lang="en-US"/>
          </a:p>
        </p:txBody>
      </p:sp>
    </p:spTree>
    <p:extLst>
      <p:ext uri="{BB962C8B-B14F-4D97-AF65-F5344CB8AC3E}">
        <p14:creationId xmlns:p14="http://schemas.microsoft.com/office/powerpoint/2010/main" val="4612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Hello everyone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My name is Salinda Yasas. I’m the leader of the group 37</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Today I’m going to present you, our team’s approved project idea, The winder</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a:t>
            </a:fld>
            <a:endParaRPr lang="en-US"/>
          </a:p>
        </p:txBody>
      </p:sp>
    </p:spTree>
    <p:extLst>
      <p:ext uri="{BB962C8B-B14F-4D97-AF65-F5344CB8AC3E}">
        <p14:creationId xmlns:p14="http://schemas.microsoft.com/office/powerpoint/2010/main" val="223017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taping arm which is a part of robotic arm unit. In this arms also we have used one stepper motor and 1 servo. The main purpose of this unit is covering winded coil on the bobbin with insulation tape.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10</a:t>
            </a:fld>
            <a:endParaRPr lang="en-US"/>
          </a:p>
        </p:txBody>
      </p:sp>
    </p:spTree>
    <p:extLst>
      <p:ext uri="{BB962C8B-B14F-4D97-AF65-F5344CB8AC3E}">
        <p14:creationId xmlns:p14="http://schemas.microsoft.com/office/powerpoint/2010/main" val="16039230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bbc3b40b06d7b72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5bbc3b40b06d7b7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g5bbc3b40b06d7b7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bbc3b40b06d7b72_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5bbc3b40b06d7b72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6" name="Google Shape;176;g5bbc3b40b06d7b72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bc3b40b06d7b72_16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5bbc3b40b06d7b72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5" name="Google Shape;185;g5bbc3b40b06d7b72_1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bbc3b40b06d7b72_2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5bbc3b40b06d7b72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5bbc3b40b06d7b72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2" name="Google Shape;20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0" name="Google Shape;21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As you can see in this slide, this is the third subsection of the winder. When designing this unit we have used 2 stepper motors. The main purpose of this unit is cutting the primary and secondary coil after the winding process is finished.</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11</a:t>
            </a:fld>
            <a:endParaRPr lang="en-US"/>
          </a:p>
        </p:txBody>
      </p:sp>
    </p:spTree>
    <p:extLst>
      <p:ext uri="{BB962C8B-B14F-4D97-AF65-F5344CB8AC3E}">
        <p14:creationId xmlns:p14="http://schemas.microsoft.com/office/powerpoint/2010/main" val="18344823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4" name="Google Shape;25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 name="Google Shape;29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9" name="Google Shape;3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5" name="Google Shape;32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In this slide you can see the forth subsection of the winder, the bobbin rotation control unit. Our team has planned to design this section by using coil detainers, turns counting wheel, a stepper motor.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Coil detainers are used to hold the primary, secondary and the tapping coils.</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12</a:t>
            </a:fld>
            <a:endParaRPr lang="en-US"/>
          </a:p>
        </p:txBody>
      </p:sp>
    </p:spTree>
    <p:extLst>
      <p:ext uri="{BB962C8B-B14F-4D97-AF65-F5344CB8AC3E}">
        <p14:creationId xmlns:p14="http://schemas.microsoft.com/office/powerpoint/2010/main" val="307412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So now I’m going to explain the fifth subsection, the tapping wire control unit. </a:t>
            </a:r>
          </a:p>
          <a:p>
            <a:r>
              <a:rPr lang="en-US" sz="1800" dirty="0">
                <a:effectLst/>
                <a:latin typeface="Calibri" panose="020F0502020204030204" pitchFamily="34" charset="0"/>
                <a:ea typeface="Calibri" panose="020F0502020204030204" pitchFamily="34" charset="0"/>
                <a:cs typeface="Arial Unicode MS"/>
              </a:rPr>
              <a:t>This unit is specially designed to operate only if user input the tapping voltages to the system. This unit is also contains 2 stepper motors</a:t>
            </a:r>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13</a:t>
            </a:fld>
            <a:endParaRPr lang="en-US"/>
          </a:p>
        </p:txBody>
      </p:sp>
    </p:spTree>
    <p:extLst>
      <p:ext uri="{BB962C8B-B14F-4D97-AF65-F5344CB8AC3E}">
        <p14:creationId xmlns:p14="http://schemas.microsoft.com/office/powerpoint/2010/main" val="31417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In this section we have </a:t>
            </a:r>
            <a:r>
              <a:rPr lang="en-US" sz="1800" dirty="0" err="1">
                <a:effectLst/>
                <a:latin typeface="Calibri" panose="020F0502020204030204" pitchFamily="34" charset="0"/>
                <a:ea typeface="Calibri" panose="020F0502020204030204" pitchFamily="34" charset="0"/>
                <a:cs typeface="Arial Unicode MS"/>
              </a:rPr>
              <a:t>devided</a:t>
            </a:r>
            <a:r>
              <a:rPr lang="en-US" sz="1800" dirty="0">
                <a:effectLst/>
                <a:latin typeface="Calibri" panose="020F0502020204030204" pitchFamily="34" charset="0"/>
                <a:ea typeface="Calibri" panose="020F0502020204030204" pitchFamily="34" charset="0"/>
                <a:cs typeface="Arial Unicode MS"/>
              </a:rPr>
              <a:t> to animation of the winder in to 2 parts as bobbin measuring unit part and winding part.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In this slide you can see the animation of the bobbin measuring unit.</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14</a:t>
            </a:fld>
            <a:endParaRPr lang="en-US"/>
          </a:p>
        </p:txBody>
      </p:sp>
    </p:spTree>
    <p:extLst>
      <p:ext uri="{BB962C8B-B14F-4D97-AF65-F5344CB8AC3E}">
        <p14:creationId xmlns:p14="http://schemas.microsoft.com/office/powerpoint/2010/main" val="158364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animation of the rest of the parts in the winder.</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15</a:t>
            </a:fld>
            <a:endParaRPr lang="en-US"/>
          </a:p>
        </p:txBody>
      </p:sp>
    </p:spTree>
    <p:extLst>
      <p:ext uri="{BB962C8B-B14F-4D97-AF65-F5344CB8AC3E}">
        <p14:creationId xmlns:p14="http://schemas.microsoft.com/office/powerpoint/2010/main" val="4150518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So in this slide you can see the complete circuit diagram of the machine. This circuit diagram is designed using easy </a:t>
            </a:r>
            <a:r>
              <a:rPr lang="en-US" sz="1800" dirty="0" err="1">
                <a:effectLst/>
                <a:latin typeface="Calibri" panose="020F0502020204030204" pitchFamily="34" charset="0"/>
                <a:ea typeface="Calibri" panose="020F0502020204030204" pitchFamily="34" charset="0"/>
                <a:cs typeface="Arial Unicode MS"/>
              </a:rPr>
              <a:t>eda</a:t>
            </a:r>
            <a:r>
              <a:rPr lang="en-US" sz="1800" dirty="0">
                <a:effectLst/>
                <a:latin typeface="Calibri" panose="020F0502020204030204" pitchFamily="34" charset="0"/>
                <a:ea typeface="Calibri" panose="020F0502020204030204" pitchFamily="34" charset="0"/>
                <a:cs typeface="Arial Unicode MS"/>
              </a:rPr>
              <a:t> software. In this diagram we have used 2 </a:t>
            </a:r>
            <a:r>
              <a:rPr lang="en-US" sz="1800" dirty="0" err="1">
                <a:effectLst/>
                <a:latin typeface="Calibri" panose="020F0502020204030204" pitchFamily="34" charset="0"/>
                <a:ea typeface="Calibri" panose="020F0502020204030204" pitchFamily="34" charset="0"/>
                <a:cs typeface="Arial Unicode MS"/>
              </a:rPr>
              <a:t>atmega</a:t>
            </a:r>
            <a:r>
              <a:rPr lang="en-US" sz="1800" dirty="0">
                <a:effectLst/>
                <a:latin typeface="Calibri" panose="020F0502020204030204" pitchFamily="34" charset="0"/>
                <a:ea typeface="Calibri" panose="020F0502020204030204" pitchFamily="34" charset="0"/>
                <a:cs typeface="Arial Unicode MS"/>
              </a:rPr>
              <a:t> micro controllers to operate the machine.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16</a:t>
            </a:fld>
            <a:endParaRPr lang="en-US"/>
          </a:p>
        </p:txBody>
      </p:sp>
    </p:spTree>
    <p:extLst>
      <p:ext uri="{BB962C8B-B14F-4D97-AF65-F5344CB8AC3E}">
        <p14:creationId xmlns:p14="http://schemas.microsoft.com/office/powerpoint/2010/main" val="255092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animation of the rest of the parts in the winder.</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17</a:t>
            </a:fld>
            <a:endParaRPr lang="en-US"/>
          </a:p>
        </p:txBody>
      </p:sp>
    </p:spTree>
    <p:extLst>
      <p:ext uri="{BB962C8B-B14F-4D97-AF65-F5344CB8AC3E}">
        <p14:creationId xmlns:p14="http://schemas.microsoft.com/office/powerpoint/2010/main" val="60853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animation of the rest of the parts in the winder.</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18</a:t>
            </a:fld>
            <a:endParaRPr lang="en-US"/>
          </a:p>
        </p:txBody>
      </p:sp>
    </p:spTree>
    <p:extLst>
      <p:ext uri="{BB962C8B-B14F-4D97-AF65-F5344CB8AC3E}">
        <p14:creationId xmlns:p14="http://schemas.microsoft.com/office/powerpoint/2010/main" val="4253019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animation of the rest of the parts in the winder.</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19</a:t>
            </a:fld>
            <a:endParaRPr lang="en-US"/>
          </a:p>
        </p:txBody>
      </p:sp>
    </p:spTree>
    <p:extLst>
      <p:ext uri="{BB962C8B-B14F-4D97-AF65-F5344CB8AC3E}">
        <p14:creationId xmlns:p14="http://schemas.microsoft.com/office/powerpoint/2010/main" val="254351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my team there are 4 member, So they are </a:t>
            </a:r>
            <a:r>
              <a:rPr lang="en-US" sz="1800" dirty="0" err="1">
                <a:effectLst/>
                <a:latin typeface="Calibri" panose="020F0502020204030204" pitchFamily="34" charset="0"/>
                <a:ea typeface="Calibri" panose="020F0502020204030204" pitchFamily="34" charset="0"/>
                <a:cs typeface="Arial Unicode MS"/>
              </a:rPr>
              <a:t>Heshan</a:t>
            </a:r>
            <a:r>
              <a:rPr lang="en-US" sz="1800" dirty="0">
                <a:effectLst/>
                <a:latin typeface="Calibri" panose="020F0502020204030204" pitchFamily="34" charset="0"/>
                <a:ea typeface="Calibri" panose="020F0502020204030204" pitchFamily="34" charset="0"/>
                <a:cs typeface="Arial Unicode MS"/>
              </a:rPr>
              <a:t>, </a:t>
            </a:r>
            <a:r>
              <a:rPr lang="en-US" sz="1800" dirty="0" err="1">
                <a:effectLst/>
                <a:latin typeface="Calibri" panose="020F0502020204030204" pitchFamily="34" charset="0"/>
                <a:ea typeface="Calibri" panose="020F0502020204030204" pitchFamily="34" charset="0"/>
                <a:cs typeface="Arial Unicode MS"/>
              </a:rPr>
              <a:t>Nimesh</a:t>
            </a:r>
            <a:r>
              <a:rPr lang="en-US" sz="1800" dirty="0">
                <a:effectLst/>
                <a:latin typeface="Calibri" panose="020F0502020204030204" pitchFamily="34" charset="0"/>
                <a:ea typeface="Calibri" panose="020F0502020204030204" pitchFamily="34" charset="0"/>
                <a:cs typeface="Arial Unicode MS"/>
              </a:rPr>
              <a:t>  and </a:t>
            </a:r>
            <a:r>
              <a:rPr lang="en-US" sz="1800" dirty="0" err="1">
                <a:effectLst/>
                <a:latin typeface="Calibri" panose="020F0502020204030204" pitchFamily="34" charset="0"/>
                <a:ea typeface="Calibri" panose="020F0502020204030204" pitchFamily="34" charset="0"/>
                <a:cs typeface="Arial Unicode MS"/>
              </a:rPr>
              <a:t>Manindu</a:t>
            </a:r>
            <a:endParaRPr lang="en-US" sz="1800" dirty="0">
              <a:effectLst/>
              <a:latin typeface="Calibri" panose="020F0502020204030204" pitchFamily="34" charset="0"/>
              <a:ea typeface="Calibri" panose="020F0502020204030204" pitchFamily="34" charset="0"/>
              <a:cs typeface="Arial Unicode MS"/>
            </a:endParaRP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2</a:t>
            </a:fld>
            <a:endParaRPr lang="en-US"/>
          </a:p>
        </p:txBody>
      </p:sp>
    </p:spTree>
    <p:extLst>
      <p:ext uri="{BB962C8B-B14F-4D97-AF65-F5344CB8AC3E}">
        <p14:creationId xmlns:p14="http://schemas.microsoft.com/office/powerpoint/2010/main" val="116848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So that was the hardware part of the winder and when developing the software side we are using Atmel studio to program the </a:t>
            </a:r>
            <a:r>
              <a:rPr lang="en-US" sz="1800" dirty="0" err="1">
                <a:effectLst/>
                <a:latin typeface="Calibri" panose="020F0502020204030204" pitchFamily="34" charset="0"/>
                <a:ea typeface="Calibri" panose="020F0502020204030204" pitchFamily="34" charset="0"/>
                <a:cs typeface="Arial Unicode MS"/>
              </a:rPr>
              <a:t>Atmega</a:t>
            </a:r>
            <a:r>
              <a:rPr lang="en-US" sz="1800" dirty="0">
                <a:effectLst/>
                <a:latin typeface="Calibri" panose="020F0502020204030204" pitchFamily="34" charset="0"/>
                <a:ea typeface="Calibri" panose="020F0502020204030204" pitchFamily="34" charset="0"/>
                <a:cs typeface="Arial Unicode MS"/>
              </a:rPr>
              <a:t> 32 microcontroller,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 And we have used proteus software to simulate the code written for the microcontroller,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And to develop and animate the 3d model we have used Blender and Adobe illustrator software.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20</a:t>
            </a:fld>
            <a:endParaRPr lang="en-US"/>
          </a:p>
        </p:txBody>
      </p:sp>
    </p:spTree>
    <p:extLst>
      <p:ext uri="{BB962C8B-B14F-4D97-AF65-F5344CB8AC3E}">
        <p14:creationId xmlns:p14="http://schemas.microsoft.com/office/powerpoint/2010/main" val="226584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Unicode MS"/>
              </a:rPr>
              <a:t>In this slide you can see the estimated cost for the project which is a total of a 51 thousand and 5 hundred and 60 rupees.</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21</a:t>
            </a:fld>
            <a:endParaRPr lang="en-US"/>
          </a:p>
        </p:txBody>
      </p:sp>
    </p:spTree>
    <p:extLst>
      <p:ext uri="{BB962C8B-B14F-4D97-AF65-F5344CB8AC3E}">
        <p14:creationId xmlns:p14="http://schemas.microsoft.com/office/powerpoint/2010/main" val="323208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22</a:t>
            </a:fld>
            <a:endParaRPr lang="en-US"/>
          </a:p>
        </p:txBody>
      </p:sp>
    </p:spTree>
    <p:extLst>
      <p:ext uri="{BB962C8B-B14F-4D97-AF65-F5344CB8AC3E}">
        <p14:creationId xmlns:p14="http://schemas.microsoft.com/office/powerpoint/2010/main" val="1528437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23</a:t>
            </a:fld>
            <a:endParaRPr lang="en-US"/>
          </a:p>
        </p:txBody>
      </p:sp>
    </p:spTree>
    <p:extLst>
      <p:ext uri="{BB962C8B-B14F-4D97-AF65-F5344CB8AC3E}">
        <p14:creationId xmlns:p14="http://schemas.microsoft.com/office/powerpoint/2010/main" val="203314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24</a:t>
            </a:fld>
            <a:endParaRPr lang="en-US"/>
          </a:p>
        </p:txBody>
      </p:sp>
    </p:spTree>
    <p:extLst>
      <p:ext uri="{BB962C8B-B14F-4D97-AF65-F5344CB8AC3E}">
        <p14:creationId xmlns:p14="http://schemas.microsoft.com/office/powerpoint/2010/main" val="1183557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25</a:t>
            </a:fld>
            <a:endParaRPr lang="en-US"/>
          </a:p>
        </p:txBody>
      </p:sp>
    </p:spTree>
    <p:extLst>
      <p:ext uri="{BB962C8B-B14F-4D97-AF65-F5344CB8AC3E}">
        <p14:creationId xmlns:p14="http://schemas.microsoft.com/office/powerpoint/2010/main" val="275663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26</a:t>
            </a:fld>
            <a:endParaRPr lang="en-US"/>
          </a:p>
        </p:txBody>
      </p:sp>
    </p:spTree>
    <p:extLst>
      <p:ext uri="{BB962C8B-B14F-4D97-AF65-F5344CB8AC3E}">
        <p14:creationId xmlns:p14="http://schemas.microsoft.com/office/powerpoint/2010/main" val="230010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27</a:t>
            </a:fld>
            <a:endParaRPr lang="en-US"/>
          </a:p>
        </p:txBody>
      </p:sp>
    </p:spTree>
    <p:extLst>
      <p:ext uri="{BB962C8B-B14F-4D97-AF65-F5344CB8AC3E}">
        <p14:creationId xmlns:p14="http://schemas.microsoft.com/office/powerpoint/2010/main" val="2306286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28</a:t>
            </a:fld>
            <a:endParaRPr lang="en-US"/>
          </a:p>
        </p:txBody>
      </p:sp>
    </p:spTree>
    <p:extLst>
      <p:ext uri="{BB962C8B-B14F-4D97-AF65-F5344CB8AC3E}">
        <p14:creationId xmlns:p14="http://schemas.microsoft.com/office/powerpoint/2010/main" val="2573644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29</a:t>
            </a:fld>
            <a:endParaRPr lang="en-US"/>
          </a:p>
        </p:txBody>
      </p:sp>
    </p:spTree>
    <p:extLst>
      <p:ext uri="{BB962C8B-B14F-4D97-AF65-F5344CB8AC3E}">
        <p14:creationId xmlns:p14="http://schemas.microsoft.com/office/powerpoint/2010/main" val="179263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The main purpose of this machine is to automate every action in transformer winding process.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As a result of this machine, a person who doesn’t capable with prior knowledge of transformer winding process, will be able to wind a transformer by operating this machine.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3</a:t>
            </a:fld>
            <a:endParaRPr lang="en-US"/>
          </a:p>
        </p:txBody>
      </p:sp>
    </p:spTree>
    <p:extLst>
      <p:ext uri="{BB962C8B-B14F-4D97-AF65-F5344CB8AC3E}">
        <p14:creationId xmlns:p14="http://schemas.microsoft.com/office/powerpoint/2010/main" val="2527210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30</a:t>
            </a:fld>
            <a:endParaRPr lang="en-US"/>
          </a:p>
        </p:txBody>
      </p:sp>
    </p:spTree>
    <p:extLst>
      <p:ext uri="{BB962C8B-B14F-4D97-AF65-F5344CB8AC3E}">
        <p14:creationId xmlns:p14="http://schemas.microsoft.com/office/powerpoint/2010/main" val="1434937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31</a:t>
            </a:fld>
            <a:endParaRPr lang="en-US"/>
          </a:p>
        </p:txBody>
      </p:sp>
    </p:spTree>
    <p:extLst>
      <p:ext uri="{BB962C8B-B14F-4D97-AF65-F5344CB8AC3E}">
        <p14:creationId xmlns:p14="http://schemas.microsoft.com/office/powerpoint/2010/main" val="98648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see the coding part of the </a:t>
            </a:r>
            <a:r>
              <a:rPr lang="en-US" dirty="0" err="1"/>
              <a:t>eeprom</a:t>
            </a:r>
            <a:r>
              <a:rPr lang="en-US" dirty="0"/>
              <a:t>. So form now on </a:t>
            </a:r>
            <a:r>
              <a:rPr lang="en-US" dirty="0" err="1"/>
              <a:t>heshan</a:t>
            </a:r>
            <a:r>
              <a:rPr lang="en-US" dirty="0"/>
              <a:t> will continue the rest of the part in </a:t>
            </a:r>
            <a:r>
              <a:rPr lang="en-US" dirty="0" err="1"/>
              <a:t>presentation.thank</a:t>
            </a:r>
            <a:r>
              <a:rPr lang="en-US" dirty="0"/>
              <a:t> you.</a:t>
            </a:r>
          </a:p>
        </p:txBody>
      </p:sp>
      <p:sp>
        <p:nvSpPr>
          <p:cNvPr id="4" name="Slide Number Placeholder 3"/>
          <p:cNvSpPr>
            <a:spLocks noGrp="1"/>
          </p:cNvSpPr>
          <p:nvPr>
            <p:ph type="sldNum" sz="quarter" idx="5"/>
          </p:nvPr>
        </p:nvSpPr>
        <p:spPr/>
        <p:txBody>
          <a:bodyPr/>
          <a:lstStyle/>
          <a:p>
            <a:fld id="{C0CE8479-B676-42B7-B323-9B355A477966}" type="slidenum">
              <a:rPr lang="en-US" smtClean="0"/>
              <a:t>32</a:t>
            </a:fld>
            <a:endParaRPr lang="en-US"/>
          </a:p>
        </p:txBody>
      </p:sp>
    </p:spTree>
    <p:extLst>
      <p:ext uri="{BB962C8B-B14F-4D97-AF65-F5344CB8AC3E}">
        <p14:creationId xmlns:p14="http://schemas.microsoft.com/office/powerpoint/2010/main" val="1807233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see the coding part of the </a:t>
            </a:r>
            <a:r>
              <a:rPr lang="en-US" dirty="0" err="1"/>
              <a:t>eeprom</a:t>
            </a:r>
            <a:r>
              <a:rPr lang="en-US" dirty="0"/>
              <a:t>. So form now on </a:t>
            </a:r>
            <a:r>
              <a:rPr lang="en-US" dirty="0" err="1"/>
              <a:t>heshan</a:t>
            </a:r>
            <a:r>
              <a:rPr lang="en-US" dirty="0"/>
              <a:t> will continue the rest of the part in </a:t>
            </a:r>
            <a:r>
              <a:rPr lang="en-US" dirty="0" err="1"/>
              <a:t>presentation.thank</a:t>
            </a:r>
            <a:r>
              <a:rPr lang="en-US" dirty="0"/>
              <a:t> you.</a:t>
            </a:r>
          </a:p>
        </p:txBody>
      </p:sp>
      <p:sp>
        <p:nvSpPr>
          <p:cNvPr id="4" name="Slide Number Placeholder 3"/>
          <p:cNvSpPr>
            <a:spLocks noGrp="1"/>
          </p:cNvSpPr>
          <p:nvPr>
            <p:ph type="sldNum" sz="quarter" idx="5"/>
          </p:nvPr>
        </p:nvSpPr>
        <p:spPr/>
        <p:txBody>
          <a:bodyPr/>
          <a:lstStyle/>
          <a:p>
            <a:fld id="{C0CE8479-B676-42B7-B323-9B355A477966}" type="slidenum">
              <a:rPr lang="en-US" smtClean="0"/>
              <a:t>33</a:t>
            </a:fld>
            <a:endParaRPr lang="en-US"/>
          </a:p>
        </p:txBody>
      </p:sp>
    </p:spTree>
    <p:extLst>
      <p:ext uri="{BB962C8B-B14F-4D97-AF65-F5344CB8AC3E}">
        <p14:creationId xmlns:p14="http://schemas.microsoft.com/office/powerpoint/2010/main" val="3964371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see the coding part of the </a:t>
            </a:r>
            <a:r>
              <a:rPr lang="en-US" dirty="0" err="1"/>
              <a:t>eeprom</a:t>
            </a:r>
            <a:r>
              <a:rPr lang="en-US" dirty="0"/>
              <a:t>. So form now on </a:t>
            </a:r>
            <a:r>
              <a:rPr lang="en-US" dirty="0" err="1"/>
              <a:t>heshan</a:t>
            </a:r>
            <a:r>
              <a:rPr lang="en-US" dirty="0"/>
              <a:t> will continue the rest of the part in </a:t>
            </a:r>
            <a:r>
              <a:rPr lang="en-US" dirty="0" err="1"/>
              <a:t>presentation.thank</a:t>
            </a:r>
            <a:r>
              <a:rPr lang="en-US" dirty="0"/>
              <a:t> you.</a:t>
            </a:r>
          </a:p>
        </p:txBody>
      </p:sp>
      <p:sp>
        <p:nvSpPr>
          <p:cNvPr id="4" name="Slide Number Placeholder 3"/>
          <p:cNvSpPr>
            <a:spLocks noGrp="1"/>
          </p:cNvSpPr>
          <p:nvPr>
            <p:ph type="sldNum" sz="quarter" idx="5"/>
          </p:nvPr>
        </p:nvSpPr>
        <p:spPr/>
        <p:txBody>
          <a:bodyPr/>
          <a:lstStyle/>
          <a:p>
            <a:fld id="{C0CE8479-B676-42B7-B323-9B355A477966}" type="slidenum">
              <a:rPr lang="en-US" smtClean="0"/>
              <a:t>34</a:t>
            </a:fld>
            <a:endParaRPr lang="en-US"/>
          </a:p>
        </p:txBody>
      </p:sp>
    </p:spTree>
    <p:extLst>
      <p:ext uri="{BB962C8B-B14F-4D97-AF65-F5344CB8AC3E}">
        <p14:creationId xmlns:p14="http://schemas.microsoft.com/office/powerpoint/2010/main" val="751231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35</a:t>
            </a:fld>
            <a:endParaRPr lang="en-US"/>
          </a:p>
        </p:txBody>
      </p:sp>
    </p:spTree>
    <p:extLst>
      <p:ext uri="{BB962C8B-B14F-4D97-AF65-F5344CB8AC3E}">
        <p14:creationId xmlns:p14="http://schemas.microsoft.com/office/powerpoint/2010/main" val="2138947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36</a:t>
            </a:fld>
            <a:endParaRPr lang="en-US"/>
          </a:p>
        </p:txBody>
      </p:sp>
    </p:spTree>
    <p:extLst>
      <p:ext uri="{BB962C8B-B14F-4D97-AF65-F5344CB8AC3E}">
        <p14:creationId xmlns:p14="http://schemas.microsoft.com/office/powerpoint/2010/main" val="2297917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37</a:t>
            </a:fld>
            <a:endParaRPr lang="en-US"/>
          </a:p>
        </p:txBody>
      </p:sp>
    </p:spTree>
    <p:extLst>
      <p:ext uri="{BB962C8B-B14F-4D97-AF65-F5344CB8AC3E}">
        <p14:creationId xmlns:p14="http://schemas.microsoft.com/office/powerpoint/2010/main" val="1063416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38</a:t>
            </a:fld>
            <a:endParaRPr lang="en-US"/>
          </a:p>
        </p:txBody>
      </p:sp>
    </p:spTree>
    <p:extLst>
      <p:ext uri="{BB962C8B-B14F-4D97-AF65-F5344CB8AC3E}">
        <p14:creationId xmlns:p14="http://schemas.microsoft.com/office/powerpoint/2010/main" val="1397412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39</a:t>
            </a:fld>
            <a:endParaRPr lang="en-US"/>
          </a:p>
        </p:txBody>
      </p:sp>
    </p:spTree>
    <p:extLst>
      <p:ext uri="{BB962C8B-B14F-4D97-AF65-F5344CB8AC3E}">
        <p14:creationId xmlns:p14="http://schemas.microsoft.com/office/powerpoint/2010/main" val="404991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The main purpose of this machine is to automate every action in transformer winding process.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As a result of this machine, a person who doesn’t capable with prior knowledge of transformer winding process, will be able to wind a transformer by operating this machine.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4</a:t>
            </a:fld>
            <a:endParaRPr lang="en-US"/>
          </a:p>
        </p:txBody>
      </p:sp>
    </p:spTree>
    <p:extLst>
      <p:ext uri="{BB962C8B-B14F-4D97-AF65-F5344CB8AC3E}">
        <p14:creationId xmlns:p14="http://schemas.microsoft.com/office/powerpoint/2010/main" val="4199447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40</a:t>
            </a:fld>
            <a:endParaRPr lang="en-US"/>
          </a:p>
        </p:txBody>
      </p:sp>
    </p:spTree>
    <p:extLst>
      <p:ext uri="{BB962C8B-B14F-4D97-AF65-F5344CB8AC3E}">
        <p14:creationId xmlns:p14="http://schemas.microsoft.com/office/powerpoint/2010/main" val="1711355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41</a:t>
            </a:fld>
            <a:endParaRPr lang="en-US"/>
          </a:p>
        </p:txBody>
      </p:sp>
    </p:spTree>
    <p:extLst>
      <p:ext uri="{BB962C8B-B14F-4D97-AF65-F5344CB8AC3E}">
        <p14:creationId xmlns:p14="http://schemas.microsoft.com/office/powerpoint/2010/main" val="3519997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42</a:t>
            </a:fld>
            <a:endParaRPr lang="en-US"/>
          </a:p>
        </p:txBody>
      </p:sp>
    </p:spTree>
    <p:extLst>
      <p:ext uri="{BB962C8B-B14F-4D97-AF65-F5344CB8AC3E}">
        <p14:creationId xmlns:p14="http://schemas.microsoft.com/office/powerpoint/2010/main" val="4166863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43</a:t>
            </a:fld>
            <a:endParaRPr lang="en-US"/>
          </a:p>
        </p:txBody>
      </p:sp>
    </p:spTree>
    <p:extLst>
      <p:ext uri="{BB962C8B-B14F-4D97-AF65-F5344CB8AC3E}">
        <p14:creationId xmlns:p14="http://schemas.microsoft.com/office/powerpoint/2010/main" val="2343398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44</a:t>
            </a:fld>
            <a:endParaRPr lang="en-US"/>
          </a:p>
        </p:txBody>
      </p:sp>
    </p:spTree>
    <p:extLst>
      <p:ext uri="{BB962C8B-B14F-4D97-AF65-F5344CB8AC3E}">
        <p14:creationId xmlns:p14="http://schemas.microsoft.com/office/powerpoint/2010/main" val="2866930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45</a:t>
            </a:fld>
            <a:endParaRPr lang="en-US"/>
          </a:p>
        </p:txBody>
      </p:sp>
    </p:spTree>
    <p:extLst>
      <p:ext uri="{BB962C8B-B14F-4D97-AF65-F5344CB8AC3E}">
        <p14:creationId xmlns:p14="http://schemas.microsoft.com/office/powerpoint/2010/main" val="350124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46</a:t>
            </a:fld>
            <a:endParaRPr lang="en-US"/>
          </a:p>
        </p:txBody>
      </p:sp>
    </p:spTree>
    <p:extLst>
      <p:ext uri="{BB962C8B-B14F-4D97-AF65-F5344CB8AC3E}">
        <p14:creationId xmlns:p14="http://schemas.microsoft.com/office/powerpoint/2010/main" val="2481441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47</a:t>
            </a:fld>
            <a:endParaRPr lang="en-US"/>
          </a:p>
        </p:txBody>
      </p:sp>
    </p:spTree>
    <p:extLst>
      <p:ext uri="{BB962C8B-B14F-4D97-AF65-F5344CB8AC3E}">
        <p14:creationId xmlns:p14="http://schemas.microsoft.com/office/powerpoint/2010/main" val="22662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48</a:t>
            </a:fld>
            <a:endParaRPr lang="en-US"/>
          </a:p>
        </p:txBody>
      </p:sp>
    </p:spTree>
    <p:extLst>
      <p:ext uri="{BB962C8B-B14F-4D97-AF65-F5344CB8AC3E}">
        <p14:creationId xmlns:p14="http://schemas.microsoft.com/office/powerpoint/2010/main" val="3808857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49</a:t>
            </a:fld>
            <a:endParaRPr lang="en-US"/>
          </a:p>
        </p:txBody>
      </p:sp>
    </p:spTree>
    <p:extLst>
      <p:ext uri="{BB962C8B-B14F-4D97-AF65-F5344CB8AC3E}">
        <p14:creationId xmlns:p14="http://schemas.microsoft.com/office/powerpoint/2010/main" val="144363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The main purpose of this machine is to automate every action in transformer winding process.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As a result of this machine, a person who doesn’t capable with prior knowledge of transformer winding process, will be able to wind a transformer by operating this machine.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5</a:t>
            </a:fld>
            <a:endParaRPr lang="en-US"/>
          </a:p>
        </p:txBody>
      </p:sp>
    </p:spTree>
    <p:extLst>
      <p:ext uri="{BB962C8B-B14F-4D97-AF65-F5344CB8AC3E}">
        <p14:creationId xmlns:p14="http://schemas.microsoft.com/office/powerpoint/2010/main" val="20307133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50</a:t>
            </a:fld>
            <a:endParaRPr lang="en-US"/>
          </a:p>
        </p:txBody>
      </p:sp>
    </p:spTree>
    <p:extLst>
      <p:ext uri="{BB962C8B-B14F-4D97-AF65-F5344CB8AC3E}">
        <p14:creationId xmlns:p14="http://schemas.microsoft.com/office/powerpoint/2010/main" val="22901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51</a:t>
            </a:fld>
            <a:endParaRPr lang="en-US"/>
          </a:p>
        </p:txBody>
      </p:sp>
    </p:spTree>
    <p:extLst>
      <p:ext uri="{BB962C8B-B14F-4D97-AF65-F5344CB8AC3E}">
        <p14:creationId xmlns:p14="http://schemas.microsoft.com/office/powerpoint/2010/main" val="34632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52</a:t>
            </a:fld>
            <a:endParaRPr lang="en-US"/>
          </a:p>
        </p:txBody>
      </p:sp>
    </p:spTree>
    <p:extLst>
      <p:ext uri="{BB962C8B-B14F-4D97-AF65-F5344CB8AC3E}">
        <p14:creationId xmlns:p14="http://schemas.microsoft.com/office/powerpoint/2010/main" val="2057059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53</a:t>
            </a:fld>
            <a:endParaRPr lang="en-US"/>
          </a:p>
        </p:txBody>
      </p:sp>
    </p:spTree>
    <p:extLst>
      <p:ext uri="{BB962C8B-B14F-4D97-AF65-F5344CB8AC3E}">
        <p14:creationId xmlns:p14="http://schemas.microsoft.com/office/powerpoint/2010/main" val="3381054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54</a:t>
            </a:fld>
            <a:endParaRPr lang="en-US"/>
          </a:p>
        </p:txBody>
      </p:sp>
    </p:spTree>
    <p:extLst>
      <p:ext uri="{BB962C8B-B14F-4D97-AF65-F5344CB8AC3E}">
        <p14:creationId xmlns:p14="http://schemas.microsoft.com/office/powerpoint/2010/main" val="3674289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55</a:t>
            </a:fld>
            <a:endParaRPr lang="en-US"/>
          </a:p>
        </p:txBody>
      </p:sp>
    </p:spTree>
    <p:extLst>
      <p:ext uri="{BB962C8B-B14F-4D97-AF65-F5344CB8AC3E}">
        <p14:creationId xmlns:p14="http://schemas.microsoft.com/office/powerpoint/2010/main" val="34259955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56</a:t>
            </a:fld>
            <a:endParaRPr lang="en-US"/>
          </a:p>
        </p:txBody>
      </p:sp>
    </p:spTree>
    <p:extLst>
      <p:ext uri="{BB962C8B-B14F-4D97-AF65-F5344CB8AC3E}">
        <p14:creationId xmlns:p14="http://schemas.microsoft.com/office/powerpoint/2010/main" val="3372764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57</a:t>
            </a:fld>
            <a:endParaRPr lang="en-US"/>
          </a:p>
        </p:txBody>
      </p:sp>
    </p:spTree>
    <p:extLst>
      <p:ext uri="{BB962C8B-B14F-4D97-AF65-F5344CB8AC3E}">
        <p14:creationId xmlns:p14="http://schemas.microsoft.com/office/powerpoint/2010/main" val="1933656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58</a:t>
            </a:fld>
            <a:endParaRPr lang="en-US"/>
          </a:p>
        </p:txBody>
      </p:sp>
    </p:spTree>
    <p:extLst>
      <p:ext uri="{BB962C8B-B14F-4D97-AF65-F5344CB8AC3E}">
        <p14:creationId xmlns:p14="http://schemas.microsoft.com/office/powerpoint/2010/main" val="1314105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59</a:t>
            </a:fld>
            <a:endParaRPr lang="en-US"/>
          </a:p>
        </p:txBody>
      </p:sp>
    </p:spTree>
    <p:extLst>
      <p:ext uri="{BB962C8B-B14F-4D97-AF65-F5344CB8AC3E}">
        <p14:creationId xmlns:p14="http://schemas.microsoft.com/office/powerpoint/2010/main" val="1538471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So in this slide you can see the block diagram of the machine. So when designing the machine we have planned to use,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16 by 2 LCD display, a buzzer as main output devices.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And to take inputs from user we use a keypad, and for measurements we planned to use 3 ultra-sonic sensors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For control the moving parts in the machine we mainly use 4 servo motors, 10 stepper motors.</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6</a:t>
            </a:fld>
            <a:endParaRPr lang="en-US"/>
          </a:p>
        </p:txBody>
      </p:sp>
    </p:spTree>
    <p:extLst>
      <p:ext uri="{BB962C8B-B14F-4D97-AF65-F5344CB8AC3E}">
        <p14:creationId xmlns:p14="http://schemas.microsoft.com/office/powerpoint/2010/main" val="2706027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60</a:t>
            </a:fld>
            <a:endParaRPr lang="en-US"/>
          </a:p>
        </p:txBody>
      </p:sp>
    </p:spTree>
    <p:extLst>
      <p:ext uri="{BB962C8B-B14F-4D97-AF65-F5344CB8AC3E}">
        <p14:creationId xmlns:p14="http://schemas.microsoft.com/office/powerpoint/2010/main" val="1528437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61</a:t>
            </a:fld>
            <a:endParaRPr lang="en-US"/>
          </a:p>
        </p:txBody>
      </p:sp>
    </p:spTree>
    <p:extLst>
      <p:ext uri="{BB962C8B-B14F-4D97-AF65-F5344CB8AC3E}">
        <p14:creationId xmlns:p14="http://schemas.microsoft.com/office/powerpoint/2010/main" val="2306286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62</a:t>
            </a:fld>
            <a:endParaRPr lang="en-US"/>
          </a:p>
        </p:txBody>
      </p:sp>
    </p:spTree>
    <p:extLst>
      <p:ext uri="{BB962C8B-B14F-4D97-AF65-F5344CB8AC3E}">
        <p14:creationId xmlns:p14="http://schemas.microsoft.com/office/powerpoint/2010/main" val="10800271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63</a:t>
            </a:fld>
            <a:endParaRPr lang="en-US"/>
          </a:p>
        </p:txBody>
      </p:sp>
    </p:spTree>
    <p:extLst>
      <p:ext uri="{BB962C8B-B14F-4D97-AF65-F5344CB8AC3E}">
        <p14:creationId xmlns:p14="http://schemas.microsoft.com/office/powerpoint/2010/main" val="39693351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64</a:t>
            </a:fld>
            <a:endParaRPr lang="en-US"/>
          </a:p>
        </p:txBody>
      </p:sp>
    </p:spTree>
    <p:extLst>
      <p:ext uri="{BB962C8B-B14F-4D97-AF65-F5344CB8AC3E}">
        <p14:creationId xmlns:p14="http://schemas.microsoft.com/office/powerpoint/2010/main" val="25736444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65</a:t>
            </a:fld>
            <a:endParaRPr lang="en-US"/>
          </a:p>
        </p:txBody>
      </p:sp>
    </p:spTree>
    <p:extLst>
      <p:ext uri="{BB962C8B-B14F-4D97-AF65-F5344CB8AC3E}">
        <p14:creationId xmlns:p14="http://schemas.microsoft.com/office/powerpoint/2010/main" val="32632256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66</a:t>
            </a:fld>
            <a:endParaRPr lang="en-US"/>
          </a:p>
        </p:txBody>
      </p:sp>
    </p:spTree>
    <p:extLst>
      <p:ext uri="{BB962C8B-B14F-4D97-AF65-F5344CB8AC3E}">
        <p14:creationId xmlns:p14="http://schemas.microsoft.com/office/powerpoint/2010/main" val="752589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67</a:t>
            </a:fld>
            <a:endParaRPr lang="en-US"/>
          </a:p>
        </p:txBody>
      </p:sp>
    </p:spTree>
    <p:extLst>
      <p:ext uri="{BB962C8B-B14F-4D97-AF65-F5344CB8AC3E}">
        <p14:creationId xmlns:p14="http://schemas.microsoft.com/office/powerpoint/2010/main" val="1347991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68</a:t>
            </a:fld>
            <a:endParaRPr lang="en-US"/>
          </a:p>
        </p:txBody>
      </p:sp>
    </p:spTree>
    <p:extLst>
      <p:ext uri="{BB962C8B-B14F-4D97-AF65-F5344CB8AC3E}">
        <p14:creationId xmlns:p14="http://schemas.microsoft.com/office/powerpoint/2010/main" val="197790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69</a:t>
            </a:fld>
            <a:endParaRPr lang="en-US"/>
          </a:p>
        </p:txBody>
      </p:sp>
    </p:spTree>
    <p:extLst>
      <p:ext uri="{BB962C8B-B14F-4D97-AF65-F5344CB8AC3E}">
        <p14:creationId xmlns:p14="http://schemas.microsoft.com/office/powerpoint/2010/main" val="119140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In this slide you can see the 3d model of the winder. As you can see in the figure, I have </a:t>
            </a:r>
            <a:r>
              <a:rPr lang="en-US" sz="1800" dirty="0" err="1">
                <a:effectLst/>
                <a:latin typeface="Calibri" panose="020F0502020204030204" pitchFamily="34" charset="0"/>
                <a:ea typeface="Calibri" panose="020F0502020204030204" pitchFamily="34" charset="0"/>
                <a:cs typeface="Arial Unicode MS"/>
              </a:rPr>
              <a:t>devided</a:t>
            </a:r>
            <a:r>
              <a:rPr lang="en-US" sz="1800" dirty="0">
                <a:effectLst/>
                <a:latin typeface="Calibri" panose="020F0502020204030204" pitchFamily="34" charset="0"/>
                <a:ea typeface="Calibri" panose="020F0502020204030204" pitchFamily="34" charset="0"/>
                <a:cs typeface="Arial Unicode MS"/>
              </a:rPr>
              <a:t> the machine in to 5 subsections.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So respectively number 1 represent the Bobbin measuring unit.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 number 2 represent the Robotic arm unit.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number 3 represent the Cutting unit and number 4 represent the Bobbin rotation </a:t>
            </a:r>
            <a:r>
              <a:rPr lang="en-US" sz="1800" dirty="0" err="1">
                <a:effectLst/>
                <a:latin typeface="Calibri" panose="020F0502020204030204" pitchFamily="34" charset="0"/>
                <a:ea typeface="Calibri" panose="020F0502020204030204" pitchFamily="34" charset="0"/>
                <a:cs typeface="Arial Unicode MS"/>
              </a:rPr>
              <a:t>controling</a:t>
            </a:r>
            <a:r>
              <a:rPr lang="en-US" sz="1800" dirty="0">
                <a:effectLst/>
                <a:latin typeface="Calibri" panose="020F0502020204030204" pitchFamily="34" charset="0"/>
                <a:ea typeface="Calibri" panose="020F0502020204030204" pitchFamily="34" charset="0"/>
                <a:cs typeface="Arial Unicode MS"/>
              </a:rPr>
              <a:t> unit and finally number 5 represent Tapping wire controlling unit.</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7</a:t>
            </a:fld>
            <a:endParaRPr lang="en-US"/>
          </a:p>
        </p:txBody>
      </p:sp>
    </p:spTree>
    <p:extLst>
      <p:ext uri="{BB962C8B-B14F-4D97-AF65-F5344CB8AC3E}">
        <p14:creationId xmlns:p14="http://schemas.microsoft.com/office/powerpoint/2010/main" val="1036032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70</a:t>
            </a:fld>
            <a:endParaRPr lang="en-US"/>
          </a:p>
        </p:txBody>
      </p:sp>
    </p:spTree>
    <p:extLst>
      <p:ext uri="{BB962C8B-B14F-4D97-AF65-F5344CB8AC3E}">
        <p14:creationId xmlns:p14="http://schemas.microsoft.com/office/powerpoint/2010/main" val="2491538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71</a:t>
            </a:fld>
            <a:endParaRPr lang="en-US"/>
          </a:p>
        </p:txBody>
      </p:sp>
    </p:spTree>
    <p:extLst>
      <p:ext uri="{BB962C8B-B14F-4D97-AF65-F5344CB8AC3E}">
        <p14:creationId xmlns:p14="http://schemas.microsoft.com/office/powerpoint/2010/main" val="39956629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72</a:t>
            </a:fld>
            <a:endParaRPr lang="en-US"/>
          </a:p>
        </p:txBody>
      </p:sp>
    </p:spTree>
    <p:extLst>
      <p:ext uri="{BB962C8B-B14F-4D97-AF65-F5344CB8AC3E}">
        <p14:creationId xmlns:p14="http://schemas.microsoft.com/office/powerpoint/2010/main" val="2022023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73</a:t>
            </a:fld>
            <a:endParaRPr lang="en-US"/>
          </a:p>
        </p:txBody>
      </p:sp>
    </p:spTree>
    <p:extLst>
      <p:ext uri="{BB962C8B-B14F-4D97-AF65-F5344CB8AC3E}">
        <p14:creationId xmlns:p14="http://schemas.microsoft.com/office/powerpoint/2010/main" val="20153452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74</a:t>
            </a:fld>
            <a:endParaRPr lang="en-US"/>
          </a:p>
        </p:txBody>
      </p:sp>
    </p:spTree>
    <p:extLst>
      <p:ext uri="{BB962C8B-B14F-4D97-AF65-F5344CB8AC3E}">
        <p14:creationId xmlns:p14="http://schemas.microsoft.com/office/powerpoint/2010/main" val="19807325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75</a:t>
            </a:fld>
            <a:endParaRPr lang="en-US"/>
          </a:p>
        </p:txBody>
      </p:sp>
    </p:spTree>
    <p:extLst>
      <p:ext uri="{BB962C8B-B14F-4D97-AF65-F5344CB8AC3E}">
        <p14:creationId xmlns:p14="http://schemas.microsoft.com/office/powerpoint/2010/main" val="2559430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76</a:t>
            </a:fld>
            <a:endParaRPr lang="en-US"/>
          </a:p>
        </p:txBody>
      </p:sp>
    </p:spTree>
    <p:extLst>
      <p:ext uri="{BB962C8B-B14F-4D97-AF65-F5344CB8AC3E}">
        <p14:creationId xmlns:p14="http://schemas.microsoft.com/office/powerpoint/2010/main" val="436680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77</a:t>
            </a:fld>
            <a:endParaRPr lang="en-US"/>
          </a:p>
        </p:txBody>
      </p:sp>
    </p:spTree>
    <p:extLst>
      <p:ext uri="{BB962C8B-B14F-4D97-AF65-F5344CB8AC3E}">
        <p14:creationId xmlns:p14="http://schemas.microsoft.com/office/powerpoint/2010/main" val="268437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78</a:t>
            </a:fld>
            <a:endParaRPr lang="en-US"/>
          </a:p>
        </p:txBody>
      </p:sp>
    </p:spTree>
    <p:extLst>
      <p:ext uri="{BB962C8B-B14F-4D97-AF65-F5344CB8AC3E}">
        <p14:creationId xmlns:p14="http://schemas.microsoft.com/office/powerpoint/2010/main" val="3172234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79</a:t>
            </a:fld>
            <a:endParaRPr lang="en-US"/>
          </a:p>
        </p:txBody>
      </p:sp>
    </p:spTree>
    <p:extLst>
      <p:ext uri="{BB962C8B-B14F-4D97-AF65-F5344CB8AC3E}">
        <p14:creationId xmlns:p14="http://schemas.microsoft.com/office/powerpoint/2010/main" val="5632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As you can see in this slide, Now I’m going to explain the bobbin measuring unit of the machine.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When designing this unit we have planned to use 3 ultra-sonic sensors and 3 dc motors.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When user switch on the machine, he needs to input the primary voltage and secondary voltage via the keypad. After that user need to input number of </a:t>
            </a:r>
            <a:r>
              <a:rPr lang="en-US" sz="1800" dirty="0" err="1">
                <a:effectLst/>
                <a:latin typeface="Calibri" panose="020F0502020204030204" pitchFamily="34" charset="0"/>
                <a:ea typeface="Calibri" panose="020F0502020204030204" pitchFamily="34" charset="0"/>
                <a:cs typeface="Arial Unicode MS"/>
              </a:rPr>
              <a:t>tappings</a:t>
            </a:r>
            <a:r>
              <a:rPr lang="en-US" sz="1800" dirty="0">
                <a:effectLst/>
                <a:latin typeface="Calibri" panose="020F0502020204030204" pitchFamily="34" charset="0"/>
                <a:ea typeface="Calibri" panose="020F0502020204030204" pitchFamily="34" charset="0"/>
                <a:cs typeface="Arial Unicode MS"/>
              </a:rPr>
              <a:t> to the machine.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After input process is finished, LCD screen will display the relevant core area size for a bobbin. Then user must place the relevant bobbin on top of dotted lines on machine. After placing the bobbin, the measuring unit takes 3 lengths from the bobbin, by using 3 ultrasonic sensors.</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8</a:t>
            </a:fld>
            <a:endParaRPr lang="en-US"/>
          </a:p>
        </p:txBody>
      </p:sp>
    </p:spTree>
    <p:extLst>
      <p:ext uri="{BB962C8B-B14F-4D97-AF65-F5344CB8AC3E}">
        <p14:creationId xmlns:p14="http://schemas.microsoft.com/office/powerpoint/2010/main" val="20623123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80</a:t>
            </a:fld>
            <a:endParaRPr lang="en-US"/>
          </a:p>
        </p:txBody>
      </p:sp>
    </p:spTree>
    <p:extLst>
      <p:ext uri="{BB962C8B-B14F-4D97-AF65-F5344CB8AC3E}">
        <p14:creationId xmlns:p14="http://schemas.microsoft.com/office/powerpoint/2010/main" val="35234338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81</a:t>
            </a:fld>
            <a:endParaRPr lang="en-US"/>
          </a:p>
        </p:txBody>
      </p:sp>
    </p:spTree>
    <p:extLst>
      <p:ext uri="{BB962C8B-B14F-4D97-AF65-F5344CB8AC3E}">
        <p14:creationId xmlns:p14="http://schemas.microsoft.com/office/powerpoint/2010/main" val="3384125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82</a:t>
            </a:fld>
            <a:endParaRPr lang="en-US"/>
          </a:p>
        </p:txBody>
      </p:sp>
    </p:spTree>
    <p:extLst>
      <p:ext uri="{BB962C8B-B14F-4D97-AF65-F5344CB8AC3E}">
        <p14:creationId xmlns:p14="http://schemas.microsoft.com/office/powerpoint/2010/main" val="3253868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83</a:t>
            </a:fld>
            <a:endParaRPr lang="en-US"/>
          </a:p>
        </p:txBody>
      </p:sp>
    </p:spTree>
    <p:extLst>
      <p:ext uri="{BB962C8B-B14F-4D97-AF65-F5344CB8AC3E}">
        <p14:creationId xmlns:p14="http://schemas.microsoft.com/office/powerpoint/2010/main" val="28931309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84</a:t>
            </a:fld>
            <a:endParaRPr lang="en-US"/>
          </a:p>
        </p:txBody>
      </p:sp>
    </p:spTree>
    <p:extLst>
      <p:ext uri="{BB962C8B-B14F-4D97-AF65-F5344CB8AC3E}">
        <p14:creationId xmlns:p14="http://schemas.microsoft.com/office/powerpoint/2010/main" val="25772094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85</a:t>
            </a:fld>
            <a:endParaRPr lang="en-US"/>
          </a:p>
        </p:txBody>
      </p:sp>
    </p:spTree>
    <p:extLst>
      <p:ext uri="{BB962C8B-B14F-4D97-AF65-F5344CB8AC3E}">
        <p14:creationId xmlns:p14="http://schemas.microsoft.com/office/powerpoint/2010/main" val="456373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86</a:t>
            </a:fld>
            <a:endParaRPr lang="en-US"/>
          </a:p>
        </p:txBody>
      </p:sp>
    </p:spTree>
    <p:extLst>
      <p:ext uri="{BB962C8B-B14F-4D97-AF65-F5344CB8AC3E}">
        <p14:creationId xmlns:p14="http://schemas.microsoft.com/office/powerpoint/2010/main" val="714421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87</a:t>
            </a:fld>
            <a:endParaRPr lang="en-US"/>
          </a:p>
        </p:txBody>
      </p:sp>
    </p:spTree>
    <p:extLst>
      <p:ext uri="{BB962C8B-B14F-4D97-AF65-F5344CB8AC3E}">
        <p14:creationId xmlns:p14="http://schemas.microsoft.com/office/powerpoint/2010/main" val="2165505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88</a:t>
            </a:fld>
            <a:endParaRPr lang="en-US"/>
          </a:p>
        </p:txBody>
      </p:sp>
    </p:spTree>
    <p:extLst>
      <p:ext uri="{BB962C8B-B14F-4D97-AF65-F5344CB8AC3E}">
        <p14:creationId xmlns:p14="http://schemas.microsoft.com/office/powerpoint/2010/main" val="14349379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89</a:t>
            </a:fld>
            <a:endParaRPr lang="en-US"/>
          </a:p>
        </p:txBody>
      </p:sp>
    </p:spTree>
    <p:extLst>
      <p:ext uri="{BB962C8B-B14F-4D97-AF65-F5344CB8AC3E}">
        <p14:creationId xmlns:p14="http://schemas.microsoft.com/office/powerpoint/2010/main" val="98648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In this slide you can see the second subsection of the winder, the robotic arm unit.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This unit is responsible for guiding the coil to the bobbin when the winding process in on going.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Unicode MS"/>
              </a:rPr>
              <a:t>taping arm is also a part of robotic arm unit. In this arms also we have used 3 stepper motors and 3 servo </a:t>
            </a:r>
            <a:r>
              <a:rPr lang="en-US" sz="1800" dirty="0" err="1">
                <a:effectLst/>
                <a:latin typeface="Calibri" panose="020F0502020204030204" pitchFamily="34" charset="0"/>
                <a:ea typeface="Calibri" panose="020F0502020204030204" pitchFamily="34" charset="0"/>
                <a:cs typeface="Arial Unicode MS"/>
              </a:rPr>
              <a:t>motors.The</a:t>
            </a:r>
            <a:r>
              <a:rPr lang="en-US" sz="1800" dirty="0">
                <a:effectLst/>
                <a:latin typeface="Calibri" panose="020F0502020204030204" pitchFamily="34" charset="0"/>
                <a:ea typeface="Calibri" panose="020F0502020204030204" pitchFamily="34" charset="0"/>
                <a:cs typeface="Arial Unicode MS"/>
              </a:rPr>
              <a:t> main purpose of this unit is winding the coil on bobbin covering winded coil on the bobbin with insulation tape.</a:t>
            </a:r>
          </a:p>
          <a:p>
            <a:endParaRPr lang="en-US" dirty="0"/>
          </a:p>
        </p:txBody>
      </p:sp>
      <p:sp>
        <p:nvSpPr>
          <p:cNvPr id="4" name="Slide Number Placeholder 3"/>
          <p:cNvSpPr>
            <a:spLocks noGrp="1"/>
          </p:cNvSpPr>
          <p:nvPr>
            <p:ph type="sldNum" sz="quarter" idx="5"/>
          </p:nvPr>
        </p:nvSpPr>
        <p:spPr/>
        <p:txBody>
          <a:bodyPr/>
          <a:lstStyle/>
          <a:p>
            <a:fld id="{C0CE8479-B676-42B7-B323-9B355A477966}" type="slidenum">
              <a:rPr lang="en-US" smtClean="0"/>
              <a:t>9</a:t>
            </a:fld>
            <a:endParaRPr lang="en-US"/>
          </a:p>
        </p:txBody>
      </p:sp>
    </p:spTree>
    <p:extLst>
      <p:ext uri="{BB962C8B-B14F-4D97-AF65-F5344CB8AC3E}">
        <p14:creationId xmlns:p14="http://schemas.microsoft.com/office/powerpoint/2010/main" val="10475539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ea typeface="Calibri" panose="020F0502020204030204" pitchFamily="34" charset="0"/>
              </a:rPr>
              <a:t>These are my responsibilities for the project. I was aware of how to get the measurement of a selected bobbin. For that purpose, I used the 3 Ultrasonic sensors and a stepper motor.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Also, I Learned to code atmega32 microcontroller using Atmel studio Software and learned to use Proteus software to simulate the circuit. I was aware of the working mechanism and pins of all the components that I have used. I did the Ultrasonic sensors and stepper motor coding part and simulated the circuit using proteus software. I drew the schematic diagram and PCB design of those components.</a:t>
            </a:r>
          </a:p>
          <a:p>
            <a:endParaRPr lang="en-US" dirty="0"/>
          </a:p>
        </p:txBody>
      </p:sp>
      <p:sp>
        <p:nvSpPr>
          <p:cNvPr id="4" name="Slide Number Placeholder 3"/>
          <p:cNvSpPr>
            <a:spLocks noGrp="1"/>
          </p:cNvSpPr>
          <p:nvPr>
            <p:ph type="sldNum" sz="quarter" idx="5"/>
          </p:nvPr>
        </p:nvSpPr>
        <p:spPr/>
        <p:txBody>
          <a:bodyPr/>
          <a:lstStyle/>
          <a:p>
            <a:fld id="{B763471A-C45C-4216-B203-7F4C509A0F4E}" type="slidenum">
              <a:rPr lang="en-US" smtClean="0"/>
              <a:t>90</a:t>
            </a:fld>
            <a:endParaRPr lang="en-US"/>
          </a:p>
        </p:txBody>
      </p:sp>
    </p:spTree>
    <p:extLst>
      <p:ext uri="{BB962C8B-B14F-4D97-AF65-F5344CB8AC3E}">
        <p14:creationId xmlns:p14="http://schemas.microsoft.com/office/powerpoint/2010/main" val="1523137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 name="Google Shape;11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0" name="Google Shape;14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 name="Google Shape;14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68CDEC-1643-41C2-A562-5285DDA85F79}" type="datetimeFigureOut">
              <a:rPr lang="en-GB" smtClean="0"/>
              <a:t>15/06/2022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1605282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8CDEC-1643-41C2-A562-5285DDA85F79}" type="datetimeFigureOut">
              <a:rPr lang="en-GB" smtClean="0"/>
              <a:t>15/06/2022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3306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8CDEC-1643-41C2-A562-5285DDA85F79}" type="datetimeFigureOut">
              <a:rPr lang="en-GB" smtClean="0"/>
              <a:t>15/06/2022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2056752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8CDEC-1643-41C2-A562-5285DDA85F79}" type="datetimeFigureOut">
              <a:rPr lang="en-GB" smtClean="0"/>
              <a:t>15/06/2022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13512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68CDEC-1643-41C2-A562-5285DDA85F79}" type="datetimeFigureOut">
              <a:rPr lang="en-GB" smtClean="0"/>
              <a:t>15/06/2022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332107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68CDEC-1643-41C2-A562-5285DDA85F79}" type="datetimeFigureOut">
              <a:rPr lang="en-GB" smtClean="0"/>
              <a:t>15/06/2022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288774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8CDEC-1643-41C2-A562-5285DDA85F79}" type="datetimeFigureOut">
              <a:rPr lang="en-GB" smtClean="0"/>
              <a:t>15/06/2022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295755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68CDEC-1643-41C2-A562-5285DDA85F79}" type="datetimeFigureOut">
              <a:rPr lang="en-GB" smtClean="0"/>
              <a:t>15/06/2022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7708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8CDEC-1643-41C2-A562-5285DDA85F79}" type="datetimeFigureOut">
              <a:rPr lang="en-GB" smtClean="0"/>
              <a:t>15/06/2022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33334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8CDEC-1643-41C2-A562-5285DDA85F79}" type="datetimeFigureOut">
              <a:rPr lang="en-GB" smtClean="0"/>
              <a:t>15/06/2022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41242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8CDEC-1643-41C2-A562-5285DDA85F79}" type="datetimeFigureOut">
              <a:rPr lang="en-GB" smtClean="0"/>
              <a:t>15/06/2022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E0E49F-69E2-4F2F-8652-E9A1F463C68D}" type="slidenum">
              <a:rPr lang="en-GB" smtClean="0"/>
              <a:t>‹#›</a:t>
            </a:fld>
            <a:endParaRPr lang="en-GB"/>
          </a:p>
        </p:txBody>
      </p:sp>
    </p:spTree>
    <p:extLst>
      <p:ext uri="{BB962C8B-B14F-4D97-AF65-F5344CB8AC3E}">
        <p14:creationId xmlns:p14="http://schemas.microsoft.com/office/powerpoint/2010/main" val="11054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8CDEC-1643-41C2-A562-5285DDA85F79}" type="datetimeFigureOut">
              <a:rPr lang="en-GB" smtClean="0"/>
              <a:t>15/06/2022</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0E49F-69E2-4F2F-8652-E9A1F463C68D}" type="slidenum">
              <a:rPr lang="en-GB" smtClean="0"/>
              <a:t>‹#›</a:t>
            </a:fld>
            <a:endParaRPr lang="en-GB"/>
          </a:p>
        </p:txBody>
      </p:sp>
    </p:spTree>
    <p:extLst>
      <p:ext uri="{BB962C8B-B14F-4D97-AF65-F5344CB8AC3E}">
        <p14:creationId xmlns:p14="http://schemas.microsoft.com/office/powerpoint/2010/main" val="3130066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components101.com/sites/default/files/component_datasheet/L293D%20Datasheet.pdf"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10.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video" Target="../media/media2.mkv"/><Relationship Id="rId2" Type="http://schemas.microsoft.com/office/2007/relationships/media" Target="../media/media2.mkv"/><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8.gif"/></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components101.com/sites/default/files/component_datasheet/HCSR04%20Datasheet.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datasheetspdf.com/pdf-file/1260602/Schneider/NEMA17/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components101.com/sites/default/files/component_datasheet/CD4052-Datasheet.pdf"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7.gif"/></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components101.com/sites/default/files/component_datasheet/L293D%20Datasheet.pdf"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datasheetspdf.com/pdf-file/1260602/Schneider/NEMA17/1"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components101.com/sites/default/files/component_datasheet/L293D%20Datasheet.pdf"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components101.com/sites/default/files/component_datasheet/CD4052-Datasheet.pdf"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47.gif"/></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hyperlink" Target="https://datasheetspdf.com/pdf-file/1260602/Schneider/NEMA17/1"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hyperlink" Target="https://components101.com/sites/default/files/component_datasheet/CD4052-Datasheet.pdf" TargetMode="External"/><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4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1FCA63BA-9266-4155-BB2B-9DFD70711BC8}"/>
              </a:ext>
            </a:extLst>
          </p:cNvPr>
          <p:cNvSpPr>
            <a:spLocks noGrp="1"/>
          </p:cNvSpPr>
          <p:nvPr>
            <p:ph type="ctrTitle"/>
          </p:nvPr>
        </p:nvSpPr>
        <p:spPr>
          <a:xfrm>
            <a:off x="1219200" y="3429000"/>
            <a:ext cx="6858000" cy="990600"/>
          </a:xfrm>
        </p:spPr>
        <p:txBody>
          <a:bodyPr/>
          <a:lstStyle/>
          <a:p>
            <a:pPr algn="ctr"/>
            <a:r>
              <a:rPr lang="en-US" altLang="en-US" b="1" dirty="0">
                <a:ea typeface="Verdana" panose="020B0604030504040204" pitchFamily="34" charset="0"/>
                <a:cs typeface="Times New Roman" panose="02020603050405020304" pitchFamily="18" charset="0"/>
              </a:rPr>
              <a:t>The winder</a:t>
            </a:r>
          </a:p>
        </p:txBody>
      </p:sp>
      <p:sp>
        <p:nvSpPr>
          <p:cNvPr id="3" name="Subtitle 2">
            <a:extLst>
              <a:ext uri="{FF2B5EF4-FFF2-40B4-BE49-F238E27FC236}">
                <a16:creationId xmlns:a16="http://schemas.microsoft.com/office/drawing/2014/main" id="{6BCA5D6B-8E20-43F1-86F7-C73C265C29B3}"/>
              </a:ext>
            </a:extLst>
          </p:cNvPr>
          <p:cNvSpPr>
            <a:spLocks noGrp="1"/>
          </p:cNvSpPr>
          <p:nvPr>
            <p:ph type="subTitle" idx="1"/>
          </p:nvPr>
        </p:nvSpPr>
        <p:spPr>
          <a:xfrm>
            <a:off x="1143000" y="5115657"/>
            <a:ext cx="6858000" cy="590550"/>
          </a:xfrm>
        </p:spPr>
        <p:txBody>
          <a:bodyPr>
            <a:normAutofit/>
          </a:bodyPr>
          <a:lstStyle/>
          <a:p>
            <a:pPr lvl="1" fontAlgn="t">
              <a:defRPr/>
            </a:pPr>
            <a:r>
              <a:rPr lang="en-US" sz="2400" b="1" dirty="0">
                <a:latin typeface="+mj-lt"/>
                <a:ea typeface="Verdana" panose="020B0604030504040204" pitchFamily="34" charset="0"/>
                <a:cs typeface="Times New Roman" panose="02020603050405020304" pitchFamily="18" charset="0"/>
              </a:rPr>
              <a:t>Group No :37</a:t>
            </a:r>
          </a:p>
          <a:p>
            <a:pPr eaLnBrk="1" fontAlgn="t" hangingPunct="1">
              <a:spcAft>
                <a:spcPts val="0"/>
              </a:spcAft>
              <a:buFont typeface="Wingdings 3"/>
              <a:buNone/>
              <a:defRPr/>
            </a:pPr>
            <a:endParaRPr lang="en-US" sz="3200" dirty="0">
              <a:latin typeface="+mj-lt"/>
              <a:ea typeface="Verdana" panose="020B0604030504040204" pitchFamily="34" charset="0"/>
              <a:cs typeface="Times New Roman" panose="02020603050405020304" pitchFamily="18" charset="0"/>
            </a:endParaRPr>
          </a:p>
        </p:txBody>
      </p:sp>
      <p:sp>
        <p:nvSpPr>
          <p:cNvPr id="10244" name="TextBox 3">
            <a:extLst>
              <a:ext uri="{FF2B5EF4-FFF2-40B4-BE49-F238E27FC236}">
                <a16:creationId xmlns:a16="http://schemas.microsoft.com/office/drawing/2014/main" id="{EAFCEDD2-9BF5-4CF0-AE7A-7CA90A8B31CA}"/>
              </a:ext>
            </a:extLst>
          </p:cNvPr>
          <p:cNvSpPr txBox="1">
            <a:spLocks noChangeArrowheads="1"/>
          </p:cNvSpPr>
          <p:nvPr/>
        </p:nvSpPr>
        <p:spPr bwMode="auto">
          <a:xfrm>
            <a:off x="1485900" y="1328970"/>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en-US" altLang="en-US" sz="2000" b="1" dirty="0">
                <a:latin typeface="+mj-lt"/>
                <a:ea typeface="Verdana" panose="020B0604030504040204" pitchFamily="34" charset="0"/>
                <a:cs typeface="Times New Roman" panose="02020603050405020304" pitchFamily="18" charset="0"/>
              </a:rPr>
              <a:t>IN 1900 ( ICT Project)</a:t>
            </a:r>
          </a:p>
        </p:txBody>
      </p:sp>
      <p:sp>
        <p:nvSpPr>
          <p:cNvPr id="10245" name="TextBox 1">
            <a:extLst>
              <a:ext uri="{FF2B5EF4-FFF2-40B4-BE49-F238E27FC236}">
                <a16:creationId xmlns:a16="http://schemas.microsoft.com/office/drawing/2014/main" id="{D22EE983-479A-4F1E-9D5D-C19DE82403AE}"/>
              </a:ext>
            </a:extLst>
          </p:cNvPr>
          <p:cNvSpPr txBox="1">
            <a:spLocks noChangeArrowheads="1"/>
          </p:cNvSpPr>
          <p:nvPr/>
        </p:nvSpPr>
        <p:spPr bwMode="auto">
          <a:xfrm>
            <a:off x="1028700" y="2269222"/>
            <a:ext cx="723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dirty="0">
                <a:latin typeface="+mj-lt"/>
                <a:ea typeface="Verdana" panose="020B0604030504040204" pitchFamily="34" charset="0"/>
                <a:cs typeface="Times New Roman" panose="02020603050405020304" pitchFamily="18" charset="0"/>
              </a:rPr>
              <a:t>Final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5686C8A-A852-4F77-AE58-FFF50E455732}"/>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2</a:t>
            </a:r>
          </a:p>
        </p:txBody>
      </p:sp>
      <p:pic>
        <p:nvPicPr>
          <p:cNvPr id="5122" name="Picture 2">
            <a:extLst>
              <a:ext uri="{FF2B5EF4-FFF2-40B4-BE49-F238E27FC236}">
                <a16:creationId xmlns:a16="http://schemas.microsoft.com/office/drawing/2014/main" id="{D12C46FF-EFD5-87C7-E801-540964C56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14" y="1591286"/>
            <a:ext cx="8160971" cy="4903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8160" y="956163"/>
            <a:ext cx="8107800" cy="59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400" b="1" dirty="0">
                <a:latin typeface="Calibri"/>
                <a:ea typeface="Calibri"/>
                <a:cs typeface="Calibri"/>
                <a:sym typeface="Calibri"/>
              </a:rPr>
              <a:t>Technique:- CD74HC4051 IC </a:t>
            </a:r>
            <a:endParaRPr dirty="0"/>
          </a:p>
          <a:p>
            <a:pPr marL="0" lvl="0" indent="0" algn="l" rtl="0">
              <a:lnSpc>
                <a:spcPct val="90000"/>
              </a:lnSpc>
              <a:spcBef>
                <a:spcPts val="1000"/>
              </a:spcBef>
              <a:spcAft>
                <a:spcPts val="0"/>
              </a:spcAft>
              <a:buClr>
                <a:schemeClr val="dk1"/>
              </a:buClr>
              <a:buSzPct val="100000"/>
              <a:buNone/>
            </a:pPr>
            <a:endParaRPr sz="3000" dirty="0">
              <a:latin typeface="Times New Roman"/>
              <a:ea typeface="Times New Roman"/>
              <a:cs typeface="Times New Roman"/>
              <a:sym typeface="Times New Roman"/>
            </a:endParaRPr>
          </a:p>
        </p:txBody>
      </p:sp>
      <p:sp>
        <p:nvSpPr>
          <p:cNvPr id="169" name="Google Shape;169;p22"/>
          <p:cNvSpPr txBox="1"/>
          <p:nvPr/>
        </p:nvSpPr>
        <p:spPr>
          <a:xfrm>
            <a:off x="242519" y="1553014"/>
            <a:ext cx="6219300" cy="5181900"/>
          </a:xfrm>
          <a:prstGeom prst="rect">
            <a:avLst/>
          </a:prstGeom>
          <a:noFill/>
          <a:ln>
            <a:noFill/>
          </a:ln>
        </p:spPr>
        <p:txBody>
          <a:bodyPr spcFirstLastPara="1" wrap="square" lIns="68575" tIns="34275" rIns="68575" bIns="34275" anchor="t" anchorCtr="0">
            <a:normAutofit lnSpcReduction="10000"/>
          </a:bodyPr>
          <a:lstStyle/>
          <a:p>
            <a:pPr marL="228600" marR="0" lvl="0" indent="-228600" algn="l" rtl="0">
              <a:lnSpc>
                <a:spcPct val="160000"/>
              </a:lnSpc>
              <a:spcBef>
                <a:spcPts val="0"/>
              </a:spcBef>
              <a:spcAft>
                <a:spcPts val="0"/>
              </a:spcAft>
              <a:buClr>
                <a:srgbClr val="303030"/>
              </a:buClr>
              <a:buSzPts val="2100"/>
              <a:buFont typeface="Arial"/>
              <a:buChar char="•"/>
            </a:pPr>
            <a:r>
              <a:rPr lang="en-US" sz="2100" dirty="0">
                <a:solidFill>
                  <a:srgbClr val="303030"/>
                </a:solidFill>
                <a:latin typeface="Calibri"/>
                <a:ea typeface="Calibri"/>
                <a:cs typeface="Calibri"/>
                <a:sym typeface="Calibri"/>
              </a:rPr>
              <a:t>Can be used as a 1:8 Demultiplexer.</a:t>
            </a:r>
            <a:endParaRPr dirty="0"/>
          </a:p>
          <a:p>
            <a:pPr marL="228600" marR="0" lvl="0" indent="-228600" algn="l" rtl="0">
              <a:lnSpc>
                <a:spcPct val="160000"/>
              </a:lnSpc>
              <a:spcBef>
                <a:spcPts val="1000"/>
              </a:spcBef>
              <a:spcAft>
                <a:spcPts val="0"/>
              </a:spcAft>
              <a:buClr>
                <a:srgbClr val="303030"/>
              </a:buClr>
              <a:buSzPts val="2100"/>
              <a:buFont typeface="Arial"/>
              <a:buChar char="•"/>
            </a:pPr>
            <a:r>
              <a:rPr lang="en-US" sz="2100" dirty="0">
                <a:solidFill>
                  <a:srgbClr val="303030"/>
                </a:solidFill>
                <a:latin typeface="Calibri"/>
                <a:ea typeface="Calibri"/>
                <a:cs typeface="Calibri"/>
                <a:sym typeface="Calibri"/>
              </a:rPr>
              <a:t>Take inputs from 1-channel and send them to separate channel from eight channels based on the channel select pins.</a:t>
            </a:r>
            <a:endParaRPr dirty="0"/>
          </a:p>
          <a:p>
            <a:pPr marL="228600" marR="0" lvl="0" indent="-228600" algn="l" rtl="0">
              <a:lnSpc>
                <a:spcPct val="160000"/>
              </a:lnSpc>
              <a:spcBef>
                <a:spcPts val="1000"/>
              </a:spcBef>
              <a:spcAft>
                <a:spcPts val="0"/>
              </a:spcAft>
              <a:buClr>
                <a:srgbClr val="303030"/>
              </a:buClr>
              <a:buSzPts val="2100"/>
              <a:buFont typeface="Arial"/>
              <a:buChar char="•"/>
            </a:pPr>
            <a:r>
              <a:rPr lang="en-US" sz="2100" dirty="0">
                <a:solidFill>
                  <a:srgbClr val="303030"/>
                </a:solidFill>
                <a:latin typeface="Calibri"/>
                <a:ea typeface="Calibri"/>
                <a:cs typeface="Calibri"/>
                <a:sym typeface="Calibri"/>
              </a:rPr>
              <a:t>Common Input pin will be Z.</a:t>
            </a:r>
            <a:endParaRPr dirty="0"/>
          </a:p>
          <a:p>
            <a:pPr marL="228600" marR="0" lvl="0" indent="-228600" algn="l" rtl="0">
              <a:lnSpc>
                <a:spcPct val="160000"/>
              </a:lnSpc>
              <a:spcBef>
                <a:spcPts val="1000"/>
              </a:spcBef>
              <a:spcAft>
                <a:spcPts val="0"/>
              </a:spcAft>
              <a:buClr>
                <a:srgbClr val="303030"/>
              </a:buClr>
              <a:buSzPts val="2100"/>
              <a:buFont typeface="Arial"/>
              <a:buChar char="•"/>
            </a:pPr>
            <a:r>
              <a:rPr lang="en-US" sz="2100" dirty="0">
                <a:solidFill>
                  <a:srgbClr val="303030"/>
                </a:solidFill>
                <a:latin typeface="Calibri"/>
                <a:ea typeface="Calibri"/>
                <a:cs typeface="Calibri"/>
                <a:sym typeface="Calibri"/>
              </a:rPr>
              <a:t>The output pin can either be Y0, Y1, Y2, Y3, Y4, Y5, Y6, Y7 based on the value set on S0, S1 and S2 pins.</a:t>
            </a:r>
            <a:endParaRPr dirty="0"/>
          </a:p>
          <a:p>
            <a:pPr marL="228600" marR="0" lvl="0" indent="-228600" algn="l" rtl="0">
              <a:lnSpc>
                <a:spcPct val="160000"/>
              </a:lnSpc>
              <a:spcBef>
                <a:spcPts val="1000"/>
              </a:spcBef>
              <a:spcAft>
                <a:spcPts val="0"/>
              </a:spcAft>
              <a:buClr>
                <a:srgbClr val="303030"/>
              </a:buClr>
              <a:buSzPts val="2100"/>
              <a:buFont typeface="Arial"/>
              <a:buChar char="•"/>
            </a:pPr>
            <a:r>
              <a:rPr lang="en-US" sz="2100" dirty="0">
                <a:solidFill>
                  <a:srgbClr val="303030"/>
                </a:solidFill>
                <a:latin typeface="Calibri"/>
                <a:ea typeface="Calibri"/>
                <a:cs typeface="Calibri"/>
                <a:sym typeface="Calibri"/>
              </a:rPr>
              <a:t>The state of the select pins and channel selection is shown in the table.</a:t>
            </a:r>
            <a:endParaRPr dirty="0"/>
          </a:p>
          <a:p>
            <a:pPr marL="228600" marR="0" lvl="0" indent="-57150" algn="l" rtl="0">
              <a:lnSpc>
                <a:spcPct val="90000"/>
              </a:lnSpc>
              <a:spcBef>
                <a:spcPts val="1000"/>
              </a:spcBef>
              <a:spcAft>
                <a:spcPts val="0"/>
              </a:spcAft>
              <a:buClr>
                <a:schemeClr val="dk1"/>
              </a:buClr>
              <a:buSzPts val="2700"/>
              <a:buFont typeface="Arial"/>
              <a:buNone/>
            </a:pPr>
            <a:endParaRPr sz="2700" dirty="0">
              <a:solidFill>
                <a:schemeClr val="dk1"/>
              </a:solidFill>
              <a:latin typeface="Times New Roman"/>
              <a:ea typeface="Times New Roman"/>
              <a:cs typeface="Times New Roman"/>
              <a:sym typeface="Times New Roman"/>
            </a:endParaRPr>
          </a:p>
        </p:txBody>
      </p:sp>
      <p:graphicFrame>
        <p:nvGraphicFramePr>
          <p:cNvPr id="170" name="Google Shape;170;p22"/>
          <p:cNvGraphicFramePr/>
          <p:nvPr/>
        </p:nvGraphicFramePr>
        <p:xfrm>
          <a:off x="6554155" y="3187931"/>
          <a:ext cx="2316100" cy="3081370"/>
        </p:xfrm>
        <a:graphic>
          <a:graphicData uri="http://schemas.openxmlformats.org/drawingml/2006/table">
            <a:tbl>
              <a:tblPr>
                <a:noFill/>
              </a:tblPr>
              <a:tblGrid>
                <a:gridCol w="386350">
                  <a:extLst>
                    <a:ext uri="{9D8B030D-6E8A-4147-A177-3AD203B41FA5}">
                      <a16:colId xmlns:a16="http://schemas.microsoft.com/office/drawing/2014/main" val="20000"/>
                    </a:ext>
                  </a:extLst>
                </a:gridCol>
                <a:gridCol w="350925">
                  <a:extLst>
                    <a:ext uri="{9D8B030D-6E8A-4147-A177-3AD203B41FA5}">
                      <a16:colId xmlns:a16="http://schemas.microsoft.com/office/drawing/2014/main" val="20001"/>
                    </a:ext>
                  </a:extLst>
                </a:gridCol>
                <a:gridCol w="350925">
                  <a:extLst>
                    <a:ext uri="{9D8B030D-6E8A-4147-A177-3AD203B41FA5}">
                      <a16:colId xmlns:a16="http://schemas.microsoft.com/office/drawing/2014/main" val="20002"/>
                    </a:ext>
                  </a:extLst>
                </a:gridCol>
                <a:gridCol w="1227900">
                  <a:extLst>
                    <a:ext uri="{9D8B030D-6E8A-4147-A177-3AD203B41FA5}">
                      <a16:colId xmlns:a16="http://schemas.microsoft.com/office/drawing/2014/main" val="20003"/>
                    </a:ext>
                  </a:extLst>
                </a:gridCol>
              </a:tblGrid>
              <a:tr h="320400">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S0</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S1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S2</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Channel Selected</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2</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3</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4</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5</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6</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7</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171" name="Google Shape;171;p22"/>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a:t>
            </a:r>
            <a:r>
              <a:rPr lang="en-US" b="1">
                <a:solidFill>
                  <a:schemeClr val="lt1"/>
                </a:solidFill>
              </a:rPr>
              <a:t>204042N</a:t>
            </a:r>
            <a:endParaRPr/>
          </a:p>
        </p:txBody>
      </p:sp>
      <p:pic>
        <p:nvPicPr>
          <p:cNvPr id="172" name="Google Shape;172;p22"/>
          <p:cNvPicPr preferRelativeResize="0"/>
          <p:nvPr/>
        </p:nvPicPr>
        <p:blipFill rotWithShape="1">
          <a:blip r:embed="rId3">
            <a:alphaModFix/>
          </a:blip>
          <a:srcRect/>
          <a:stretch/>
        </p:blipFill>
        <p:spPr>
          <a:xfrm>
            <a:off x="5803320" y="1050764"/>
            <a:ext cx="2768504" cy="1560188"/>
          </a:xfrm>
          <a:prstGeom prst="rect">
            <a:avLst/>
          </a:prstGeom>
          <a:noFill/>
          <a:ln w="12700">
            <a:solidFill>
              <a:schemeClr val="tx1"/>
            </a:solid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23"/>
          <p:cNvGraphicFramePr/>
          <p:nvPr/>
        </p:nvGraphicFramePr>
        <p:xfrm>
          <a:off x="248923" y="1335830"/>
          <a:ext cx="5849600" cy="4244275"/>
        </p:xfrm>
        <a:graphic>
          <a:graphicData uri="http://schemas.openxmlformats.org/drawingml/2006/table">
            <a:tbl>
              <a:tblPr>
                <a:noFill/>
              </a:tblPr>
              <a:tblGrid>
                <a:gridCol w="1073850">
                  <a:extLst>
                    <a:ext uri="{9D8B030D-6E8A-4147-A177-3AD203B41FA5}">
                      <a16:colId xmlns:a16="http://schemas.microsoft.com/office/drawing/2014/main" val="20000"/>
                    </a:ext>
                  </a:extLst>
                </a:gridCol>
                <a:gridCol w="1429300">
                  <a:extLst>
                    <a:ext uri="{9D8B030D-6E8A-4147-A177-3AD203B41FA5}">
                      <a16:colId xmlns:a16="http://schemas.microsoft.com/office/drawing/2014/main" val="20001"/>
                    </a:ext>
                  </a:extLst>
                </a:gridCol>
                <a:gridCol w="3346450">
                  <a:extLst>
                    <a:ext uri="{9D8B030D-6E8A-4147-A177-3AD203B41FA5}">
                      <a16:colId xmlns:a16="http://schemas.microsoft.com/office/drawing/2014/main" val="20002"/>
                    </a:ext>
                  </a:extLst>
                </a:gridCol>
              </a:tblGrid>
              <a:tr h="592725">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Pin Number</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Pin Name</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Description</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152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6</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Enable Input(Active Low)</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272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7</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Vee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Supply Voltage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35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8</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GND</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Ground Supply Voltage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807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11,10,9</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S0,S1,S2</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Select Input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3527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13,14,15,12,1,5,2,4</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Y0,Y1,Y2,Y3,Y4,Y5,Y6,Y7</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1 to 8  Input / Output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3</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Z</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Common Output or Input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16</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Vcc</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Supply Voltage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179" name="Google Shape;179;p23"/>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180" name="Google Shape;180;p23"/>
          <p:cNvSpPr txBox="1"/>
          <p:nvPr/>
        </p:nvSpPr>
        <p:spPr>
          <a:xfrm>
            <a:off x="187083" y="883299"/>
            <a:ext cx="4572000" cy="37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CD74HC4051 IC Pinout</a:t>
            </a:r>
            <a:endParaRPr/>
          </a:p>
        </p:txBody>
      </p:sp>
      <p:pic>
        <p:nvPicPr>
          <p:cNvPr id="181" name="Google Shape;181;p23"/>
          <p:cNvPicPr preferRelativeResize="0"/>
          <p:nvPr/>
        </p:nvPicPr>
        <p:blipFill rotWithShape="1">
          <a:blip r:embed="rId3">
            <a:alphaModFix/>
          </a:blip>
          <a:srcRect/>
          <a:stretch/>
        </p:blipFill>
        <p:spPr>
          <a:xfrm>
            <a:off x="6373612" y="2133600"/>
            <a:ext cx="2628900" cy="2590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p:nvPr/>
        </p:nvSpPr>
        <p:spPr>
          <a:xfrm>
            <a:off x="546403" y="1091604"/>
            <a:ext cx="6557700" cy="45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191919"/>
                </a:solidFill>
                <a:latin typeface="Calibri"/>
                <a:ea typeface="Calibri"/>
                <a:cs typeface="Calibri"/>
                <a:sym typeface="Calibri"/>
              </a:rPr>
              <a:t>Specifications - </a:t>
            </a:r>
            <a:r>
              <a:rPr lang="en-US" sz="2400" b="1">
                <a:solidFill>
                  <a:schemeClr val="dk1"/>
                </a:solidFill>
                <a:latin typeface="Calibri"/>
                <a:ea typeface="Calibri"/>
                <a:cs typeface="Calibri"/>
                <a:sym typeface="Calibri"/>
              </a:rPr>
              <a:t>CD74HC4051 IC</a:t>
            </a:r>
            <a:r>
              <a:rPr lang="en-US" sz="2400" b="1">
                <a:solidFill>
                  <a:srgbClr val="191919"/>
                </a:solidFill>
                <a:latin typeface="Calibri"/>
                <a:ea typeface="Calibri"/>
                <a:cs typeface="Calibri"/>
                <a:sym typeface="Calibri"/>
              </a:rPr>
              <a:t> </a:t>
            </a:r>
            <a:endParaRPr/>
          </a:p>
        </p:txBody>
      </p:sp>
      <p:sp>
        <p:nvSpPr>
          <p:cNvPr id="188" name="Google Shape;188;p24"/>
          <p:cNvSpPr txBox="1"/>
          <p:nvPr/>
        </p:nvSpPr>
        <p:spPr>
          <a:xfrm>
            <a:off x="546403" y="1984639"/>
            <a:ext cx="6825300" cy="4787100"/>
          </a:xfrm>
          <a:prstGeom prst="rect">
            <a:avLst/>
          </a:prstGeom>
          <a:noFill/>
          <a:ln>
            <a:noFill/>
          </a:ln>
        </p:spPr>
        <p:txBody>
          <a:bodyPr spcFirstLastPara="1" wrap="square" lIns="91425" tIns="45700" rIns="91425" bIns="45700" anchor="t" anchorCtr="0">
            <a:spAutoFit/>
          </a:bodyPr>
          <a:lstStyle/>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8 Channel Analog Multiplexer or Demultiplexer</a:t>
            </a:r>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Supply Voltage Range: -0.5 to 11V</a:t>
            </a:r>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Input Current: ±20mA</a:t>
            </a:r>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 Dissipation: 100mW</a:t>
            </a:r>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 </a:t>
            </a:r>
            <a:r>
              <a:rPr lang="en-US" sz="1600">
                <a:solidFill>
                  <a:schemeClr val="dk1"/>
                </a:solidFill>
                <a:latin typeface="Calibri"/>
                <a:ea typeface="Calibri"/>
                <a:cs typeface="Calibri"/>
                <a:sym typeface="Calibri"/>
              </a:rPr>
              <a:t>switch clamping current : </a:t>
            </a:r>
            <a:r>
              <a:rPr lang="en-US" sz="1600">
                <a:solidFill>
                  <a:srgbClr val="000000"/>
                </a:solidFill>
                <a:latin typeface="Calibri"/>
                <a:ea typeface="Calibri"/>
                <a:cs typeface="Calibri"/>
                <a:sym typeface="Calibri"/>
              </a:rPr>
              <a:t>±20mA</a:t>
            </a:r>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 </a:t>
            </a:r>
            <a:r>
              <a:rPr lang="en-US" sz="1600">
                <a:solidFill>
                  <a:schemeClr val="dk1"/>
                </a:solidFill>
                <a:latin typeface="Calibri"/>
                <a:ea typeface="Calibri"/>
                <a:cs typeface="Calibri"/>
                <a:sym typeface="Calibri"/>
              </a:rPr>
              <a:t>switch current :</a:t>
            </a:r>
            <a:r>
              <a:rPr lang="en-US" sz="1600">
                <a:solidFill>
                  <a:srgbClr val="000000"/>
                </a:solidFill>
                <a:latin typeface="Calibri"/>
                <a:ea typeface="Calibri"/>
                <a:cs typeface="Calibri"/>
                <a:sym typeface="Calibri"/>
              </a:rPr>
              <a:t> ±25mA  </a:t>
            </a:r>
            <a:endParaRPr/>
          </a:p>
          <a:p>
            <a:pPr marL="214312" marR="0" lvl="0" indent="-214312" algn="just"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supply current (Iee): </a:t>
            </a:r>
            <a:r>
              <a:rPr lang="en-US" sz="1600">
                <a:solidFill>
                  <a:srgbClr val="000000"/>
                </a:solidFill>
                <a:latin typeface="Calibri"/>
                <a:ea typeface="Calibri"/>
                <a:cs typeface="Calibri"/>
                <a:sym typeface="Calibri"/>
              </a:rPr>
              <a:t>±20mA</a:t>
            </a:r>
            <a:endParaRPr/>
          </a:p>
          <a:p>
            <a:pPr marL="214312" marR="0" lvl="0" indent="-214312" algn="just"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supply current (Icc): </a:t>
            </a:r>
            <a:r>
              <a:rPr lang="en-US" sz="1600">
                <a:solidFill>
                  <a:srgbClr val="000000"/>
                </a:solidFill>
                <a:latin typeface="Calibri"/>
                <a:ea typeface="Calibri"/>
                <a:cs typeface="Calibri"/>
                <a:sym typeface="Calibri"/>
              </a:rPr>
              <a:t>50mA</a:t>
            </a:r>
            <a:endParaRPr sz="1600">
              <a:solidFill>
                <a:schemeClr val="dk1"/>
              </a:solidFill>
              <a:latin typeface="Calibri"/>
              <a:ea typeface="Calibri"/>
              <a:cs typeface="Calibri"/>
              <a:sym typeface="Calibri"/>
            </a:endParaRPr>
          </a:p>
          <a:p>
            <a:pPr marL="214312" marR="0" lvl="0" indent="-214312"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Ground Current: -50mA</a:t>
            </a:r>
            <a:endParaRPr/>
          </a:p>
          <a:p>
            <a:pPr marL="214312" marR="0" lvl="0" indent="-214312" algn="just" rtl="0">
              <a:lnSpc>
                <a:spcPct val="150000"/>
              </a:lnSpc>
              <a:spcBef>
                <a:spcPts val="0"/>
              </a:spcBef>
              <a:spcAft>
                <a:spcPts val="0"/>
              </a:spcAft>
              <a:buClr>
                <a:srgbClr val="333333"/>
              </a:buClr>
              <a:buSzPts val="1600"/>
              <a:buFont typeface="Arial"/>
              <a:buChar char="•"/>
            </a:pPr>
            <a:r>
              <a:rPr lang="en-US" sz="1600">
                <a:solidFill>
                  <a:srgbClr val="333333"/>
                </a:solidFill>
                <a:latin typeface="Calibri"/>
                <a:ea typeface="Calibri"/>
                <a:cs typeface="Calibri"/>
                <a:sym typeface="Calibri"/>
              </a:rPr>
              <a:t>Min Operating Temperature: -65°C</a:t>
            </a:r>
            <a:endParaRPr/>
          </a:p>
          <a:p>
            <a:pPr marL="214312" marR="0" lvl="0" indent="-214312" algn="just" rtl="0">
              <a:lnSpc>
                <a:spcPct val="150000"/>
              </a:lnSpc>
              <a:spcBef>
                <a:spcPts val="0"/>
              </a:spcBef>
              <a:spcAft>
                <a:spcPts val="0"/>
              </a:spcAft>
              <a:buClr>
                <a:srgbClr val="333333"/>
              </a:buClr>
              <a:buSzPts val="1600"/>
              <a:buFont typeface="Arial"/>
              <a:buChar char="•"/>
            </a:pPr>
            <a:r>
              <a:rPr lang="en-US" sz="1600">
                <a:solidFill>
                  <a:srgbClr val="333333"/>
                </a:solidFill>
                <a:latin typeface="Calibri"/>
                <a:ea typeface="Calibri"/>
                <a:cs typeface="Calibri"/>
                <a:sym typeface="Calibri"/>
              </a:rPr>
              <a:t>Max Operating Temperature: 150°C</a:t>
            </a:r>
            <a:endParaRPr/>
          </a:p>
          <a:p>
            <a:pPr marL="0" marR="0" lvl="0" indent="0" algn="l" rtl="0">
              <a:spcBef>
                <a:spcPts val="0"/>
              </a:spcBef>
              <a:spcAft>
                <a:spcPts val="0"/>
              </a:spcAft>
              <a:buNone/>
            </a:pPr>
            <a:endParaRPr sz="1200">
              <a:solidFill>
                <a:srgbClr val="333333"/>
              </a:solidFill>
              <a:latin typeface="Calibri"/>
              <a:ea typeface="Calibri"/>
              <a:cs typeface="Calibri"/>
              <a:sym typeface="Calibri"/>
            </a:endParaRPr>
          </a:p>
          <a:p>
            <a:pPr marL="214312" marR="0" lvl="0" indent="-138112" algn="l" rtl="0">
              <a:lnSpc>
                <a:spcPct val="150000"/>
              </a:lnSpc>
              <a:spcBef>
                <a:spcPts val="0"/>
              </a:spcBef>
              <a:spcAft>
                <a:spcPts val="0"/>
              </a:spcAft>
              <a:buClr>
                <a:schemeClr val="dk1"/>
              </a:buClr>
              <a:buSzPts val="1200"/>
              <a:buFont typeface="Arial"/>
              <a:buNone/>
            </a:pPr>
            <a:endParaRPr sz="1200">
              <a:solidFill>
                <a:srgbClr val="333333"/>
              </a:solidFill>
              <a:latin typeface="Calibri"/>
              <a:ea typeface="Calibri"/>
              <a:cs typeface="Calibri"/>
              <a:sym typeface="Calibri"/>
            </a:endParaRPr>
          </a:p>
          <a:p>
            <a:pPr marL="0" marR="0" lvl="0" indent="0" algn="l" rtl="0">
              <a:spcBef>
                <a:spcPts val="0"/>
              </a:spcBef>
              <a:spcAft>
                <a:spcPts val="0"/>
              </a:spcAft>
              <a:buNone/>
            </a:pPr>
            <a:endParaRPr sz="1350">
              <a:solidFill>
                <a:srgbClr val="333333"/>
              </a:solidFill>
              <a:latin typeface="Roboto"/>
              <a:ea typeface="Roboto"/>
              <a:cs typeface="Roboto"/>
              <a:sym typeface="Roboto"/>
            </a:endParaRPr>
          </a:p>
        </p:txBody>
      </p:sp>
      <p:sp>
        <p:nvSpPr>
          <p:cNvPr id="189" name="Google Shape;189;p24"/>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p:nvPr/>
        </p:nvSpPr>
        <p:spPr>
          <a:xfrm>
            <a:off x="405036" y="6001276"/>
            <a:ext cx="8191500" cy="5892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500"/>
              <a:buFont typeface="Arial"/>
              <a:buNone/>
            </a:pPr>
            <a:r>
              <a:rPr lang="en-US" sz="1500">
                <a:solidFill>
                  <a:schemeClr val="dk1"/>
                </a:solidFill>
                <a:latin typeface="Calibri"/>
                <a:ea typeface="Calibri"/>
                <a:cs typeface="Calibri"/>
                <a:sym typeface="Calibri"/>
              </a:rPr>
              <a:t>Data sheet- https://www.farnell.com/datasheets/2024221.pdf</a:t>
            </a:r>
            <a:endParaRPr sz="1500">
              <a:solidFill>
                <a:schemeClr val="dk1"/>
              </a:solidFill>
              <a:latin typeface="Calibri"/>
              <a:ea typeface="Calibri"/>
              <a:cs typeface="Calibri"/>
              <a:sym typeface="Calibri"/>
            </a:endParaRPr>
          </a:p>
        </p:txBody>
      </p:sp>
      <p:sp>
        <p:nvSpPr>
          <p:cNvPr id="196" name="Google Shape;196;p25"/>
          <p:cNvSpPr txBox="1">
            <a:spLocks noGrp="1"/>
          </p:cNvSpPr>
          <p:nvPr>
            <p:ph type="body" idx="2"/>
          </p:nvPr>
        </p:nvSpPr>
        <p:spPr>
          <a:xfrm>
            <a:off x="261177" y="946968"/>
            <a:ext cx="8191500" cy="5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a:latin typeface="Calibri"/>
                <a:ea typeface="Calibri"/>
                <a:cs typeface="Calibri"/>
                <a:sym typeface="Calibri"/>
              </a:rPr>
              <a:t>The internal circuit of the CD74HC4051 IC</a:t>
            </a:r>
            <a:r>
              <a:rPr lang="en-US" sz="2400" b="1">
                <a:solidFill>
                  <a:srgbClr val="191919"/>
                </a:solidFill>
                <a:latin typeface="Calibri"/>
                <a:ea typeface="Calibri"/>
                <a:cs typeface="Calibri"/>
                <a:sym typeface="Calibri"/>
              </a:rPr>
              <a:t> </a:t>
            </a:r>
            <a:endParaRPr sz="2400" b="1">
              <a:latin typeface="Calibri"/>
              <a:ea typeface="Calibri"/>
              <a:cs typeface="Calibri"/>
              <a:sym typeface="Calibri"/>
            </a:endParaRPr>
          </a:p>
        </p:txBody>
      </p:sp>
      <p:sp>
        <p:nvSpPr>
          <p:cNvPr id="197" name="Google Shape;197;p25"/>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pic>
        <p:nvPicPr>
          <p:cNvPr id="198" name="Google Shape;198;p25"/>
          <p:cNvPicPr preferRelativeResize="0"/>
          <p:nvPr/>
        </p:nvPicPr>
        <p:blipFill rotWithShape="1">
          <a:blip r:embed="rId3">
            <a:alphaModFix/>
          </a:blip>
          <a:srcRect/>
          <a:stretch/>
        </p:blipFill>
        <p:spPr>
          <a:xfrm rot="-5400000">
            <a:off x="2194637" y="452588"/>
            <a:ext cx="4342335" cy="6228400"/>
          </a:xfrm>
          <a:prstGeom prst="rect">
            <a:avLst/>
          </a:prstGeom>
          <a:noFill/>
          <a:ln w="12700">
            <a:solidFill>
              <a:schemeClr val="tx1"/>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body" idx="2"/>
          </p:nvPr>
        </p:nvSpPr>
        <p:spPr>
          <a:xfrm>
            <a:off x="400476" y="1072726"/>
            <a:ext cx="5713627" cy="54951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Calibri"/>
                <a:ea typeface="Calibri"/>
                <a:cs typeface="Calibri"/>
                <a:sym typeface="Calibri"/>
              </a:rPr>
              <a:t>Technique:- L293D motor driver IC</a:t>
            </a:r>
            <a:endParaRPr/>
          </a:p>
          <a:p>
            <a:pPr marL="0" lvl="0" indent="0" algn="l" rtl="0">
              <a:lnSpc>
                <a:spcPct val="90000"/>
              </a:lnSpc>
              <a:spcBef>
                <a:spcPts val="1000"/>
              </a:spcBef>
              <a:spcAft>
                <a:spcPts val="0"/>
              </a:spcAft>
              <a:buClr>
                <a:schemeClr val="dk1"/>
              </a:buClr>
              <a:buSzPts val="2800"/>
              <a:buNone/>
            </a:pPr>
            <a:endParaRPr b="1">
              <a:latin typeface="Calibri"/>
              <a:ea typeface="Calibri"/>
              <a:cs typeface="Calibri"/>
              <a:sym typeface="Calibri"/>
            </a:endParaRPr>
          </a:p>
          <a:p>
            <a:pPr marL="228600" lvl="0" indent="-228600" algn="l" rtl="0">
              <a:lnSpc>
                <a:spcPct val="150000"/>
              </a:lnSpc>
              <a:spcBef>
                <a:spcPts val="1000"/>
              </a:spcBef>
              <a:spcAft>
                <a:spcPts val="0"/>
              </a:spcAft>
              <a:buClr>
                <a:srgbClr val="3A3A3A"/>
              </a:buClr>
              <a:buSzPts val="1800"/>
              <a:buChar char="•"/>
            </a:pPr>
            <a:r>
              <a:rPr lang="en-US" sz="1800" b="0" i="0">
                <a:solidFill>
                  <a:srgbClr val="3A3A3A"/>
                </a:solidFill>
              </a:rPr>
              <a:t> low voltage operating device.</a:t>
            </a:r>
            <a:endParaRPr/>
          </a:p>
          <a:p>
            <a:pPr marL="228600" lvl="0" indent="-228600" algn="l" rtl="0">
              <a:lnSpc>
                <a:spcPct val="150000"/>
              </a:lnSpc>
              <a:spcBef>
                <a:spcPts val="1000"/>
              </a:spcBef>
              <a:spcAft>
                <a:spcPts val="0"/>
              </a:spcAft>
              <a:buClr>
                <a:srgbClr val="3A3A3A"/>
              </a:buClr>
              <a:buSzPts val="1800"/>
              <a:buChar char="•"/>
            </a:pPr>
            <a:r>
              <a:rPr lang="en-US" sz="1800" b="0" i="0">
                <a:solidFill>
                  <a:srgbClr val="3A3A3A"/>
                </a:solidFill>
              </a:rPr>
              <a:t>provides the continuous bidirectional Direct Current to the Motor.</a:t>
            </a:r>
            <a:endParaRPr/>
          </a:p>
          <a:p>
            <a:pPr marL="228600" lvl="0" indent="-228600" algn="l" rtl="0">
              <a:lnSpc>
                <a:spcPct val="150000"/>
              </a:lnSpc>
              <a:spcBef>
                <a:spcPts val="1000"/>
              </a:spcBef>
              <a:spcAft>
                <a:spcPts val="0"/>
              </a:spcAft>
              <a:buClr>
                <a:srgbClr val="3A3A3A"/>
              </a:buClr>
              <a:buSzPts val="1800"/>
              <a:buChar char="•"/>
            </a:pPr>
            <a:r>
              <a:rPr lang="en-US" sz="1800" b="0" i="0">
                <a:solidFill>
                  <a:srgbClr val="3A3A3A"/>
                </a:solidFill>
              </a:rPr>
              <a:t>has an internal H-bridge installed for a single stepper motor.</a:t>
            </a:r>
            <a:endParaRPr/>
          </a:p>
          <a:p>
            <a:pPr marL="228600" lvl="0" indent="-228600" algn="l" rtl="0">
              <a:lnSpc>
                <a:spcPct val="150000"/>
              </a:lnSpc>
              <a:spcBef>
                <a:spcPts val="1000"/>
              </a:spcBef>
              <a:spcAft>
                <a:spcPts val="0"/>
              </a:spcAft>
              <a:buClr>
                <a:srgbClr val="3A3A3A"/>
              </a:buClr>
              <a:buSzPts val="1800"/>
              <a:buChar char="•"/>
            </a:pPr>
            <a:r>
              <a:rPr lang="en-US" sz="1800" b="0" i="0">
                <a:solidFill>
                  <a:srgbClr val="3A3A3A"/>
                </a:solidFill>
              </a:rPr>
              <a:t>H-Bridge is an electrical circuit that enables the load in a bidirectional way.</a:t>
            </a:r>
            <a:endParaRPr sz="1800">
              <a:solidFill>
                <a:srgbClr val="3A3A3A"/>
              </a:solidFill>
            </a:endParaRPr>
          </a:p>
          <a:p>
            <a:pPr marL="228600" lvl="0" indent="-228600" algn="l" rtl="0">
              <a:lnSpc>
                <a:spcPct val="150000"/>
              </a:lnSpc>
              <a:spcBef>
                <a:spcPts val="1000"/>
              </a:spcBef>
              <a:spcAft>
                <a:spcPts val="0"/>
              </a:spcAft>
              <a:buClr>
                <a:srgbClr val="3A3A3A"/>
              </a:buClr>
              <a:buSzPts val="1800"/>
              <a:buChar char="•"/>
            </a:pPr>
            <a:r>
              <a:rPr lang="en-US" sz="1800" b="0" i="0">
                <a:solidFill>
                  <a:srgbClr val="3A3A3A"/>
                </a:solidFill>
              </a:rPr>
              <a:t>It could control any motor speed and direction with a voltage range of 4.5 – 36 Volts</a:t>
            </a:r>
            <a:endParaRPr sz="1800"/>
          </a:p>
        </p:txBody>
      </p:sp>
      <p:pic>
        <p:nvPicPr>
          <p:cNvPr id="205" name="Google Shape;205;p26" descr="L293D Motor Driver IC - Electronic Components Parts Shop Sri Lanka"/>
          <p:cNvPicPr preferRelativeResize="0"/>
          <p:nvPr/>
        </p:nvPicPr>
        <p:blipFill rotWithShape="1">
          <a:blip r:embed="rId3">
            <a:alphaModFix/>
          </a:blip>
          <a:srcRect l="5539" r="5460"/>
          <a:stretch/>
        </p:blipFill>
        <p:spPr>
          <a:xfrm>
            <a:off x="6604559" y="1715064"/>
            <a:ext cx="2026664" cy="1837029"/>
          </a:xfrm>
          <a:prstGeom prst="rect">
            <a:avLst/>
          </a:prstGeom>
          <a:noFill/>
          <a:ln w="9525" cap="flat" cmpd="sng">
            <a:solidFill>
              <a:schemeClr val="dk1"/>
            </a:solidFill>
            <a:prstDash val="solid"/>
            <a:round/>
            <a:headEnd type="none" w="sm" len="sm"/>
            <a:tailEnd type="none" w="sm" len="sm"/>
          </a:ln>
        </p:spPr>
      </p:pic>
      <p:sp>
        <p:nvSpPr>
          <p:cNvPr id="206" name="Google Shape;206;p26"/>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27"/>
          <p:cNvGraphicFramePr/>
          <p:nvPr/>
        </p:nvGraphicFramePr>
        <p:xfrm>
          <a:off x="92494" y="936381"/>
          <a:ext cx="6399350" cy="5824375"/>
        </p:xfrm>
        <a:graphic>
          <a:graphicData uri="http://schemas.openxmlformats.org/drawingml/2006/table">
            <a:tbl>
              <a:tblPr>
                <a:noFill/>
              </a:tblPr>
              <a:tblGrid>
                <a:gridCol w="945000">
                  <a:extLst>
                    <a:ext uri="{9D8B030D-6E8A-4147-A177-3AD203B41FA5}">
                      <a16:colId xmlns:a16="http://schemas.microsoft.com/office/drawing/2014/main" val="20000"/>
                    </a:ext>
                  </a:extLst>
                </a:gridCol>
                <a:gridCol w="1200800">
                  <a:extLst>
                    <a:ext uri="{9D8B030D-6E8A-4147-A177-3AD203B41FA5}">
                      <a16:colId xmlns:a16="http://schemas.microsoft.com/office/drawing/2014/main" val="20001"/>
                    </a:ext>
                  </a:extLst>
                </a:gridCol>
                <a:gridCol w="4253550">
                  <a:extLst>
                    <a:ext uri="{9D8B030D-6E8A-4147-A177-3AD203B41FA5}">
                      <a16:colId xmlns:a16="http://schemas.microsoft.com/office/drawing/2014/main" val="20002"/>
                    </a:ext>
                  </a:extLst>
                </a:gridCol>
              </a:tblGrid>
              <a:tr h="462975">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Pin Number</a:t>
                      </a:r>
                      <a:endParaRPr sz="1400" b="0" u="none" strike="noStrike" cap="none">
                        <a:latin typeface="Calibri"/>
                        <a:ea typeface="Calibri"/>
                        <a:cs typeface="Calibri"/>
                        <a:sym typeface="Calibri"/>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Pin Name</a:t>
                      </a:r>
                      <a:endParaRPr sz="1400" b="0" u="none" strike="noStrike" cap="none">
                        <a:latin typeface="Calibri"/>
                        <a:ea typeface="Calibri"/>
                        <a:cs typeface="Calibri"/>
                        <a:sym typeface="Calibri"/>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Description</a:t>
                      </a:r>
                      <a:endParaRPr sz="1400" b="0" u="none" strike="noStrike" cap="none">
                        <a:latin typeface="Calibri"/>
                        <a:ea typeface="Calibri"/>
                        <a:cs typeface="Calibri"/>
                        <a:sym typeface="Calibri"/>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6392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Enable 1,2</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This pin enables the input pin Input 1 and Input 2</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9735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2</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Input 1</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Directly controls the Output 1 pin. Controlled by the microcontroller through CD4052 demux IC.</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53925">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3</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Output 1</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to one pin </a:t>
                      </a:r>
                      <a:r>
                        <a:rPr lang="en-US">
                          <a:latin typeface="Calibri"/>
                          <a:ea typeface="Calibri"/>
                          <a:cs typeface="Calibri"/>
                          <a:sym typeface="Calibri"/>
                        </a:rPr>
                        <a:t>of </a:t>
                      </a:r>
                      <a:r>
                        <a:rPr lang="en-US" sz="1400" b="0" u="none" strike="noStrike" cap="none">
                          <a:latin typeface="Calibri"/>
                          <a:ea typeface="Calibri"/>
                          <a:cs typeface="Calibri"/>
                          <a:sym typeface="Calibri"/>
                        </a:rPr>
                        <a:t>stepper motor.</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7045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4</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 pins are connected to the ground of the power supply.</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7045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5</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 pins are connected to the ground of the power supply.</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62225">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6</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Output 2</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to one pin of  stepper motor.</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79735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7</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Input 2</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Directly controls the Output 2 pin. Controlled by the microcontroller through CD4052 demux IC.</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67045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8</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Vcc2 (Vs)</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to Voltage pin for running motors (4.5V to 36V)</a:t>
                      </a:r>
                      <a:endParaRPr/>
                    </a:p>
                  </a:txBody>
                  <a:tcPr marL="25175" marR="25175" marT="25175" marB="25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pic>
        <p:nvPicPr>
          <p:cNvPr id="213" name="Google Shape;213;p27"/>
          <p:cNvPicPr preferRelativeResize="0"/>
          <p:nvPr/>
        </p:nvPicPr>
        <p:blipFill rotWithShape="1">
          <a:blip r:embed="rId3">
            <a:alphaModFix/>
          </a:blip>
          <a:srcRect b="911"/>
          <a:stretch/>
        </p:blipFill>
        <p:spPr>
          <a:xfrm>
            <a:off x="6584327" y="2730012"/>
            <a:ext cx="2559673" cy="2423600"/>
          </a:xfrm>
          <a:prstGeom prst="rect">
            <a:avLst/>
          </a:prstGeom>
          <a:noFill/>
          <a:ln w="9525" cap="flat" cmpd="sng">
            <a:solidFill>
              <a:schemeClr val="dk1"/>
            </a:solidFill>
            <a:prstDash val="solid"/>
            <a:round/>
            <a:headEnd type="none" w="sm" len="sm"/>
            <a:tailEnd type="none" w="sm" len="sm"/>
          </a:ln>
        </p:spPr>
      </p:pic>
      <p:sp>
        <p:nvSpPr>
          <p:cNvPr id="214" name="Google Shape;214;p27"/>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215" name="Google Shape;215;p27"/>
          <p:cNvSpPr txBox="1"/>
          <p:nvPr/>
        </p:nvSpPr>
        <p:spPr>
          <a:xfrm>
            <a:off x="6584327" y="1211058"/>
            <a:ext cx="24671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L293D motor driver IC- Pinout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aphicFrame>
        <p:nvGraphicFramePr>
          <p:cNvPr id="221" name="Google Shape;221;p28"/>
          <p:cNvGraphicFramePr/>
          <p:nvPr/>
        </p:nvGraphicFramePr>
        <p:xfrm>
          <a:off x="96944" y="618661"/>
          <a:ext cx="6268300" cy="5793100"/>
        </p:xfrm>
        <a:graphic>
          <a:graphicData uri="http://schemas.openxmlformats.org/drawingml/2006/table">
            <a:tbl>
              <a:tblPr>
                <a:noFill/>
              </a:tblPr>
              <a:tblGrid>
                <a:gridCol w="782200">
                  <a:extLst>
                    <a:ext uri="{9D8B030D-6E8A-4147-A177-3AD203B41FA5}">
                      <a16:colId xmlns:a16="http://schemas.microsoft.com/office/drawing/2014/main" val="20000"/>
                    </a:ext>
                  </a:extLst>
                </a:gridCol>
                <a:gridCol w="985325">
                  <a:extLst>
                    <a:ext uri="{9D8B030D-6E8A-4147-A177-3AD203B41FA5}">
                      <a16:colId xmlns:a16="http://schemas.microsoft.com/office/drawing/2014/main" val="20001"/>
                    </a:ext>
                  </a:extLst>
                </a:gridCol>
                <a:gridCol w="4500775">
                  <a:extLst>
                    <a:ext uri="{9D8B030D-6E8A-4147-A177-3AD203B41FA5}">
                      <a16:colId xmlns:a16="http://schemas.microsoft.com/office/drawing/2014/main" val="20002"/>
                    </a:ext>
                  </a:extLst>
                </a:gridCol>
              </a:tblGrid>
              <a:tr h="7423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9</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Enable 3,4</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This pin enables the input pin Input 3(10) and Input 4(15)</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280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10</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Input 3</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Directly controls the Output 3 pin. Controlled by the microcontroller through CD4052 demux IC.</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11</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Output 3</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to one pin of stepper motor.</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280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12</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 pins are connected to the ground of the power supply.</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280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13</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Ground pins are connected to the ground of the power supply.</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17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14</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Output 4</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a:t>
                      </a:r>
                      <a:r>
                        <a:rPr lang="en-US">
                          <a:latin typeface="Calibri"/>
                          <a:ea typeface="Calibri"/>
                          <a:cs typeface="Calibri"/>
                          <a:sym typeface="Calibri"/>
                        </a:rPr>
                        <a:t>o one pin of </a:t>
                      </a:r>
                      <a:r>
                        <a:rPr lang="en-US" sz="1400" b="0" u="none" strike="noStrike" cap="none">
                          <a:latin typeface="Calibri"/>
                          <a:ea typeface="Calibri"/>
                          <a:cs typeface="Calibri"/>
                          <a:sym typeface="Calibri"/>
                        </a:rPr>
                        <a:t>stepper motor.</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8280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15</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Input 4</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Directly controls the Output 4 pin. Controlled by the microcontroller through CD4052 demux IC.</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6417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16</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Vcc2 (Vss)</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Connected to +5V to enable IC function</a:t>
                      </a:r>
                      <a:endParaRPr/>
                    </a:p>
                  </a:txBody>
                  <a:tcPr marL="26325" marR="26325" marT="26325" marB="263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pic>
        <p:nvPicPr>
          <p:cNvPr id="222" name="Google Shape;222;p28"/>
          <p:cNvPicPr preferRelativeResize="0"/>
          <p:nvPr/>
        </p:nvPicPr>
        <p:blipFill rotWithShape="1">
          <a:blip r:embed="rId3">
            <a:alphaModFix/>
          </a:blip>
          <a:srcRect b="795"/>
          <a:stretch/>
        </p:blipFill>
        <p:spPr>
          <a:xfrm>
            <a:off x="6487383" y="2686643"/>
            <a:ext cx="2559673" cy="2426458"/>
          </a:xfrm>
          <a:prstGeom prst="rect">
            <a:avLst/>
          </a:prstGeom>
          <a:noFill/>
          <a:ln w="12700" cap="flat" cmpd="sng">
            <a:solidFill>
              <a:schemeClr val="dk1"/>
            </a:solidFill>
            <a:prstDash val="solid"/>
            <a:round/>
            <a:headEnd type="none" w="sm" len="sm"/>
            <a:tailEnd type="none" w="sm" len="sm"/>
          </a:ln>
        </p:spPr>
      </p:pic>
      <p:sp>
        <p:nvSpPr>
          <p:cNvPr id="223" name="Google Shape;223;p28"/>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224" name="Google Shape;224;p28"/>
          <p:cNvSpPr txBox="1"/>
          <p:nvPr/>
        </p:nvSpPr>
        <p:spPr>
          <a:xfrm>
            <a:off x="6584327" y="1211058"/>
            <a:ext cx="24671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L293D motor driver IC- Pinout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body" idx="2"/>
          </p:nvPr>
        </p:nvSpPr>
        <p:spPr>
          <a:xfrm>
            <a:off x="487680" y="1610392"/>
            <a:ext cx="8107680" cy="46849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rgbClr val="3A3A3A"/>
              </a:buClr>
              <a:buSzPts val="1600"/>
              <a:buFont typeface="Arial"/>
              <a:buChar char="•"/>
            </a:pPr>
            <a:r>
              <a:rPr lang="en-US" sz="1600">
                <a:solidFill>
                  <a:srgbClr val="3A3A3A"/>
                </a:solidFill>
              </a:rPr>
              <a:t>Wide Supply-Voltage Range: 4.5 V to 36 V</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Separate Input-Logic Supply</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Internal ESD Protection</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High-Noise-Immunity Inputs</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Output Current 600 mA Per Channel</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Peak Output Current 1.2 A Per Channel</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Output Clamp Diodes for Inductive Transient Suppression</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Operation Temperature 0°C to 70°C.</a:t>
            </a:r>
            <a:endParaRPr/>
          </a:p>
          <a:p>
            <a:pPr marL="228600" lvl="0" indent="-228600" algn="l" rtl="0">
              <a:lnSpc>
                <a:spcPct val="150000"/>
              </a:lnSpc>
              <a:spcBef>
                <a:spcPts val="1000"/>
              </a:spcBef>
              <a:spcAft>
                <a:spcPts val="0"/>
              </a:spcAft>
              <a:buClr>
                <a:srgbClr val="3A3A3A"/>
              </a:buClr>
              <a:buSzPts val="1600"/>
              <a:buFont typeface="Arial"/>
              <a:buChar char="•"/>
            </a:pPr>
            <a:r>
              <a:rPr lang="en-US" sz="1600">
                <a:solidFill>
                  <a:srgbClr val="3A3A3A"/>
                </a:solidFill>
              </a:rPr>
              <a:t>Automatic thermal shutdown is available</a:t>
            </a:r>
            <a:endParaRPr/>
          </a:p>
          <a:p>
            <a:pPr marL="0" lvl="0" indent="0" algn="l" rtl="0">
              <a:lnSpc>
                <a:spcPct val="90000"/>
              </a:lnSpc>
              <a:spcBef>
                <a:spcPts val="1000"/>
              </a:spcBef>
              <a:spcAft>
                <a:spcPts val="0"/>
              </a:spcAft>
              <a:buClr>
                <a:schemeClr val="dk1"/>
              </a:buClr>
              <a:buSzPts val="1600"/>
              <a:buNone/>
            </a:pPr>
            <a:endParaRPr sz="1600">
              <a:latin typeface="Times New Roman"/>
              <a:ea typeface="Times New Roman"/>
              <a:cs typeface="Times New Roman"/>
              <a:sym typeface="Times New Roman"/>
            </a:endParaRPr>
          </a:p>
        </p:txBody>
      </p:sp>
      <p:sp>
        <p:nvSpPr>
          <p:cNvPr id="231" name="Google Shape;231;p29"/>
          <p:cNvSpPr txBox="1"/>
          <p:nvPr/>
        </p:nvSpPr>
        <p:spPr>
          <a:xfrm>
            <a:off x="487679" y="1007714"/>
            <a:ext cx="677476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191919"/>
                </a:solidFill>
                <a:latin typeface="Calibri"/>
                <a:ea typeface="Calibri"/>
                <a:cs typeface="Calibri"/>
                <a:sym typeface="Calibri"/>
              </a:rPr>
              <a:t>Specifications - </a:t>
            </a:r>
            <a:r>
              <a:rPr lang="en-US" sz="2400" b="1">
                <a:solidFill>
                  <a:schemeClr val="dk1"/>
                </a:solidFill>
                <a:latin typeface="Calibri"/>
                <a:ea typeface="Calibri"/>
                <a:cs typeface="Calibri"/>
                <a:sym typeface="Calibri"/>
              </a:rPr>
              <a:t>L293D motor driver IC</a:t>
            </a:r>
            <a:endParaRPr/>
          </a:p>
          <a:p>
            <a:pPr marL="0" marR="0" lvl="0" indent="0" algn="l" rtl="0">
              <a:spcBef>
                <a:spcPts val="0"/>
              </a:spcBef>
              <a:spcAft>
                <a:spcPts val="0"/>
              </a:spcAft>
              <a:buNone/>
            </a:pPr>
            <a:r>
              <a:rPr lang="en-US" sz="2400" b="1">
                <a:solidFill>
                  <a:srgbClr val="191919"/>
                </a:solidFill>
                <a:latin typeface="Calibri"/>
                <a:ea typeface="Calibri"/>
                <a:cs typeface="Calibri"/>
                <a:sym typeface="Calibri"/>
              </a:rPr>
              <a:t>  </a:t>
            </a:r>
            <a:endParaRPr/>
          </a:p>
        </p:txBody>
      </p:sp>
      <p:sp>
        <p:nvSpPr>
          <p:cNvPr id="232" name="Google Shape;232;p29"/>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body" idx="2"/>
          </p:nvPr>
        </p:nvSpPr>
        <p:spPr>
          <a:xfrm>
            <a:off x="269566" y="1131526"/>
            <a:ext cx="8191500" cy="5892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a:latin typeface="Calibri"/>
                <a:ea typeface="Calibri"/>
                <a:cs typeface="Calibri"/>
                <a:sym typeface="Calibri"/>
              </a:rPr>
              <a:t>The internal circuit of the L293D Motor Driver IC</a:t>
            </a:r>
            <a:endParaRPr sz="2400" b="1">
              <a:latin typeface="Calibri"/>
              <a:ea typeface="Calibri"/>
              <a:cs typeface="Calibri"/>
              <a:sym typeface="Calibri"/>
            </a:endParaRPr>
          </a:p>
        </p:txBody>
      </p:sp>
      <p:sp>
        <p:nvSpPr>
          <p:cNvPr id="239" name="Google Shape;239;p30"/>
          <p:cNvSpPr txBox="1"/>
          <p:nvPr/>
        </p:nvSpPr>
        <p:spPr>
          <a:xfrm>
            <a:off x="335280" y="5726474"/>
            <a:ext cx="8191500" cy="58923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500"/>
              <a:buFont typeface="Arial"/>
              <a:buNone/>
            </a:pPr>
            <a:r>
              <a:rPr lang="en-US" sz="1500">
                <a:solidFill>
                  <a:schemeClr val="dk1"/>
                </a:solidFill>
                <a:latin typeface="Calibri"/>
                <a:ea typeface="Calibri"/>
                <a:cs typeface="Calibri"/>
                <a:sym typeface="Calibri"/>
              </a:rPr>
              <a:t>Data sheet-</a:t>
            </a:r>
            <a:r>
              <a:rPr lang="en-US" sz="15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https://components101.com/sites/default/files/component_datasheet/L293D%20Datasheet.pdf</a:t>
            </a:r>
            <a:endParaRPr sz="1500">
              <a:solidFill>
                <a:schemeClr val="dk1"/>
              </a:solidFill>
              <a:latin typeface="Calibri"/>
              <a:ea typeface="Calibri"/>
              <a:cs typeface="Calibri"/>
              <a:sym typeface="Calibri"/>
            </a:endParaRPr>
          </a:p>
        </p:txBody>
      </p:sp>
      <p:pic>
        <p:nvPicPr>
          <p:cNvPr id="240" name="Google Shape;240;p30"/>
          <p:cNvPicPr preferRelativeResize="0"/>
          <p:nvPr/>
        </p:nvPicPr>
        <p:blipFill rotWithShape="1">
          <a:blip r:embed="rId4">
            <a:alphaModFix/>
          </a:blip>
          <a:srcRect/>
          <a:stretch/>
        </p:blipFill>
        <p:spPr>
          <a:xfrm>
            <a:off x="2243287" y="1878497"/>
            <a:ext cx="3763231" cy="3690237"/>
          </a:xfrm>
          <a:prstGeom prst="rect">
            <a:avLst/>
          </a:prstGeom>
          <a:noFill/>
          <a:ln w="12700" cap="flat" cmpd="sng">
            <a:solidFill>
              <a:schemeClr val="dk1"/>
            </a:solidFill>
            <a:prstDash val="solid"/>
            <a:round/>
            <a:headEnd type="none" w="sm" len="sm"/>
            <a:tailEnd type="none" w="sm" len="sm"/>
          </a:ln>
        </p:spPr>
      </p:pic>
      <p:sp>
        <p:nvSpPr>
          <p:cNvPr id="241" name="Google Shape;241;p30"/>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0" y="0"/>
            <a:ext cx="9144000" cy="1066800"/>
          </a:xfrm>
          <a:prstGeom prst="rect">
            <a:avLst/>
          </a:prstGeom>
          <a:solidFill>
            <a:srgbClr val="0070C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b="1">
                <a:solidFill>
                  <a:schemeClr val="lt1"/>
                </a:solidFill>
                <a:latin typeface="Calibri"/>
                <a:ea typeface="Calibri"/>
                <a:cs typeface="Calibri"/>
                <a:sym typeface="Calibri"/>
              </a:rPr>
              <a:t>Test and implementation-  204042N</a:t>
            </a:r>
            <a:endParaRPr/>
          </a:p>
        </p:txBody>
      </p:sp>
      <p:sp>
        <p:nvSpPr>
          <p:cNvPr id="248" name="Google Shape;248;p31"/>
          <p:cNvSpPr txBox="1"/>
          <p:nvPr/>
        </p:nvSpPr>
        <p:spPr>
          <a:xfrm>
            <a:off x="710269" y="1565025"/>
            <a:ext cx="6654600" cy="569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b="1">
                <a:solidFill>
                  <a:schemeClr val="dk1"/>
                </a:solidFill>
                <a:latin typeface="Calibri"/>
                <a:ea typeface="Calibri"/>
                <a:cs typeface="Calibri"/>
                <a:sym typeface="Calibri"/>
              </a:rPr>
              <a:t>Technique:- Active Buzzer </a:t>
            </a:r>
            <a:endParaRPr/>
          </a:p>
        </p:txBody>
      </p:sp>
      <p:pic>
        <p:nvPicPr>
          <p:cNvPr id="249" name="Google Shape;249;p31"/>
          <p:cNvPicPr preferRelativeResize="0"/>
          <p:nvPr/>
        </p:nvPicPr>
        <p:blipFill>
          <a:blip r:embed="rId3">
            <a:alphaModFix/>
          </a:blip>
          <a:stretch>
            <a:fillRect/>
          </a:stretch>
        </p:blipFill>
        <p:spPr>
          <a:xfrm>
            <a:off x="5771327" y="1282588"/>
            <a:ext cx="3187084" cy="2533566"/>
          </a:xfrm>
          <a:prstGeom prst="rect">
            <a:avLst/>
          </a:prstGeom>
          <a:noFill/>
          <a:ln w="12700">
            <a:solidFill>
              <a:schemeClr val="tx1"/>
            </a:solidFill>
          </a:ln>
        </p:spPr>
      </p:pic>
      <p:sp>
        <p:nvSpPr>
          <p:cNvPr id="250" name="Google Shape;250;p31"/>
          <p:cNvSpPr txBox="1"/>
          <p:nvPr/>
        </p:nvSpPr>
        <p:spPr>
          <a:xfrm>
            <a:off x="0" y="2762400"/>
            <a:ext cx="5937600" cy="4186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US" sz="1600"/>
              <a:t>Buzzers can be categorized into two different types – active buzzers and passive buzzers.</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An active buzzer has a built-in oscillator so it can produce sound with only a DC power supply.</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Active buzzers are the simplest to use. They are typically available in voltages from 1.5V to 24V. All you need to do is apply a DC voltage to the pins and it will make a sound</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Active buzzers have polarity. The polarity is the same as an LED and a capacitor – the longer pin goes to positive. One downside of active buzzers is that the frequency of the sound is fixed and cannot be adjusted.</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D06A976-FF97-417A-A99F-9FB85F286ED9}"/>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3</a:t>
            </a:r>
          </a:p>
        </p:txBody>
      </p:sp>
      <p:pic>
        <p:nvPicPr>
          <p:cNvPr id="6146" name="Picture 2">
            <a:extLst>
              <a:ext uri="{FF2B5EF4-FFF2-40B4-BE49-F238E27FC236}">
                <a16:creationId xmlns:a16="http://schemas.microsoft.com/office/drawing/2014/main" id="{EEE17672-13C8-A71B-F641-26B05FE45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84" y="1407807"/>
            <a:ext cx="7838831" cy="5220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0" y="0"/>
            <a:ext cx="9144000" cy="1066800"/>
          </a:xfrm>
          <a:prstGeom prst="rect">
            <a:avLst/>
          </a:prstGeom>
          <a:solidFill>
            <a:srgbClr val="0070C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b="1">
                <a:solidFill>
                  <a:schemeClr val="lt1"/>
                </a:solidFill>
                <a:latin typeface="Calibri"/>
                <a:ea typeface="Calibri"/>
                <a:cs typeface="Calibri"/>
                <a:sym typeface="Calibri"/>
              </a:rPr>
              <a:t>Test and implementation- 204042N</a:t>
            </a:r>
            <a:endParaRPr/>
          </a:p>
        </p:txBody>
      </p:sp>
      <p:pic>
        <p:nvPicPr>
          <p:cNvPr id="257" name="Google Shape;257;p32"/>
          <p:cNvPicPr preferRelativeResize="0"/>
          <p:nvPr/>
        </p:nvPicPr>
        <p:blipFill>
          <a:blip r:embed="rId3">
            <a:alphaModFix/>
          </a:blip>
          <a:stretch>
            <a:fillRect/>
          </a:stretch>
        </p:blipFill>
        <p:spPr>
          <a:xfrm>
            <a:off x="152400" y="1219200"/>
            <a:ext cx="4835225" cy="4613600"/>
          </a:xfrm>
          <a:prstGeom prst="rect">
            <a:avLst/>
          </a:prstGeom>
          <a:noFill/>
          <a:ln w="12700">
            <a:solidFill>
              <a:schemeClr val="tx1"/>
            </a:solidFill>
          </a:ln>
        </p:spPr>
      </p:pic>
      <p:pic>
        <p:nvPicPr>
          <p:cNvPr id="258" name="Google Shape;258;p32"/>
          <p:cNvPicPr preferRelativeResize="0"/>
          <p:nvPr/>
        </p:nvPicPr>
        <p:blipFill>
          <a:blip r:embed="rId4">
            <a:alphaModFix/>
          </a:blip>
          <a:stretch>
            <a:fillRect/>
          </a:stretch>
        </p:blipFill>
        <p:spPr>
          <a:xfrm>
            <a:off x="5140025" y="1219200"/>
            <a:ext cx="3505200" cy="3609975"/>
          </a:xfrm>
          <a:prstGeom prst="rect">
            <a:avLst/>
          </a:prstGeom>
          <a:noFill/>
          <a:ln w="12700">
            <a:solidFill>
              <a:schemeClr val="tx1"/>
            </a:solid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265" name="Google Shape;265;p33"/>
          <p:cNvSpPr txBox="1"/>
          <p:nvPr/>
        </p:nvSpPr>
        <p:spPr>
          <a:xfrm>
            <a:off x="674181" y="1953748"/>
            <a:ext cx="45876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Specifications</a:t>
            </a:r>
            <a:r>
              <a:rPr lang="en-US" sz="1600"/>
              <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Rated Voltage : 6V DC</a:t>
            </a:r>
            <a:endParaRPr sz="1600"/>
          </a:p>
          <a:p>
            <a:pPr marL="0" lvl="0" indent="0" algn="l" rtl="0">
              <a:spcBef>
                <a:spcPts val="0"/>
              </a:spcBef>
              <a:spcAft>
                <a:spcPts val="0"/>
              </a:spcAft>
              <a:buNone/>
            </a:pPr>
            <a:r>
              <a:rPr lang="en-US" sz="1600"/>
              <a:t>Operating Voltage : 4 to 8V DC</a:t>
            </a:r>
            <a:endParaRPr sz="1600"/>
          </a:p>
          <a:p>
            <a:pPr marL="0" lvl="0" indent="0" algn="l" rtl="0">
              <a:spcBef>
                <a:spcPts val="0"/>
              </a:spcBef>
              <a:spcAft>
                <a:spcPts val="0"/>
              </a:spcAft>
              <a:buNone/>
            </a:pPr>
            <a:r>
              <a:rPr lang="en-US" sz="1600"/>
              <a:t>Rated Current* : ≤30mA</a:t>
            </a:r>
            <a:endParaRPr sz="1600"/>
          </a:p>
          <a:p>
            <a:pPr marL="0" lvl="0" indent="0" algn="l" rtl="0">
              <a:spcBef>
                <a:spcPts val="0"/>
              </a:spcBef>
              <a:spcAft>
                <a:spcPts val="0"/>
              </a:spcAft>
              <a:buNone/>
            </a:pPr>
            <a:r>
              <a:rPr lang="en-US" sz="1600"/>
              <a:t>Sound Output at 10cm* : ≥85dB</a:t>
            </a:r>
            <a:endParaRPr sz="1600"/>
          </a:p>
          <a:p>
            <a:pPr marL="0" lvl="0" indent="0" algn="l" rtl="0">
              <a:spcBef>
                <a:spcPts val="0"/>
              </a:spcBef>
              <a:spcAft>
                <a:spcPts val="0"/>
              </a:spcAft>
              <a:buNone/>
            </a:pPr>
            <a:r>
              <a:rPr lang="en-US" sz="1600"/>
              <a:t>Resonant Frequency : 2300 ±300Hz</a:t>
            </a:r>
            <a:endParaRPr sz="1600"/>
          </a:p>
          <a:p>
            <a:pPr marL="0" lvl="0" indent="0" algn="l" rtl="0">
              <a:spcBef>
                <a:spcPts val="0"/>
              </a:spcBef>
              <a:spcAft>
                <a:spcPts val="0"/>
              </a:spcAft>
              <a:buNone/>
            </a:pPr>
            <a:r>
              <a:rPr lang="en-US" sz="1600"/>
              <a:t>Tone : Continuous</a:t>
            </a:r>
            <a:endParaRPr sz="1600"/>
          </a:p>
          <a:p>
            <a:pPr marL="0" lvl="0" indent="0" algn="l" rtl="0">
              <a:spcBef>
                <a:spcPts val="0"/>
              </a:spcBef>
              <a:spcAft>
                <a:spcPts val="0"/>
              </a:spcAft>
              <a:buNone/>
            </a:pPr>
            <a:r>
              <a:rPr lang="en-US" sz="1600"/>
              <a:t>Operating Temperature : -25°C to +80°C</a:t>
            </a:r>
            <a:endParaRPr sz="1600"/>
          </a:p>
          <a:p>
            <a:pPr marL="0" lvl="0" indent="0" algn="l" rtl="0">
              <a:spcBef>
                <a:spcPts val="0"/>
              </a:spcBef>
              <a:spcAft>
                <a:spcPts val="0"/>
              </a:spcAft>
              <a:buNone/>
            </a:pPr>
            <a:r>
              <a:rPr lang="en-US" sz="1600"/>
              <a:t>Storage Temperature : -30°C to +85°C</a:t>
            </a:r>
            <a:endParaRPr sz="1600"/>
          </a:p>
          <a:p>
            <a:pPr marL="0" lvl="0" indent="0" algn="l" rtl="0">
              <a:spcBef>
                <a:spcPts val="0"/>
              </a:spcBef>
              <a:spcAft>
                <a:spcPts val="0"/>
              </a:spcAft>
              <a:buNone/>
            </a:pPr>
            <a:r>
              <a:rPr lang="en-US" sz="1600"/>
              <a:t>Weight : 2g</a:t>
            </a:r>
            <a:endParaRPr sz="1600"/>
          </a:p>
          <a:p>
            <a:pPr marL="0" lvl="0" indent="0" algn="l" rtl="0">
              <a:spcBef>
                <a:spcPts val="0"/>
              </a:spcBef>
              <a:spcAft>
                <a:spcPts val="0"/>
              </a:spcAft>
              <a:buNone/>
            </a:pPr>
            <a:r>
              <a:rPr lang="en-US" sz="1600"/>
              <a:t>*Value applying at rated voltage (DC)</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0" y="0"/>
            <a:ext cx="9144000" cy="1066800"/>
          </a:xfrm>
          <a:prstGeom prst="rect">
            <a:avLst/>
          </a:prstGeom>
          <a:solidFill>
            <a:srgbClr val="0070C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sz="4400" b="1">
                <a:solidFill>
                  <a:schemeClr val="lt1"/>
                </a:solidFill>
                <a:latin typeface="Calibri"/>
                <a:ea typeface="Calibri"/>
                <a:cs typeface="Calibri"/>
                <a:sym typeface="Calibri"/>
              </a:rPr>
              <a:t>Test and implementation- 204042N</a:t>
            </a:r>
            <a:endParaRPr/>
          </a:p>
        </p:txBody>
      </p:sp>
      <p:pic>
        <p:nvPicPr>
          <p:cNvPr id="272" name="Google Shape;272;p34"/>
          <p:cNvPicPr preferRelativeResize="0"/>
          <p:nvPr/>
        </p:nvPicPr>
        <p:blipFill>
          <a:blip r:embed="rId3">
            <a:alphaModFix/>
          </a:blip>
          <a:stretch>
            <a:fillRect/>
          </a:stretch>
        </p:blipFill>
        <p:spPr>
          <a:xfrm>
            <a:off x="719125" y="1226820"/>
            <a:ext cx="6858000" cy="4192850"/>
          </a:xfrm>
          <a:prstGeom prst="rect">
            <a:avLst/>
          </a:prstGeom>
          <a:noFill/>
          <a:ln w="12700">
            <a:solidFill>
              <a:schemeClr val="tx1"/>
            </a:solidFill>
          </a:ln>
        </p:spPr>
      </p:pic>
      <p:sp>
        <p:nvSpPr>
          <p:cNvPr id="273" name="Google Shape;273;p34"/>
          <p:cNvSpPr txBox="1"/>
          <p:nvPr/>
        </p:nvSpPr>
        <p:spPr>
          <a:xfrm>
            <a:off x="918125" y="3005109"/>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4" name="Google Shape;274;p34"/>
          <p:cNvSpPr txBox="1"/>
          <p:nvPr/>
        </p:nvSpPr>
        <p:spPr>
          <a:xfrm>
            <a:off x="918125" y="3004996"/>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5" name="Google Shape;275;p34"/>
          <p:cNvSpPr txBox="1"/>
          <p:nvPr/>
        </p:nvSpPr>
        <p:spPr>
          <a:xfrm>
            <a:off x="490525" y="5763178"/>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Data sheet - </a:t>
            </a:r>
            <a:r>
              <a:rPr lang="en-US" u="sng">
                <a:solidFill>
                  <a:schemeClr val="dk1"/>
                </a:solidFill>
              </a:rPr>
              <a:t>https://components101.com/misc/buzzer-pinout-working-da</a:t>
            </a:r>
            <a:r>
              <a:rPr lang="en-US">
                <a:solidFill>
                  <a:schemeClr val="dk1"/>
                </a:solidFill>
              </a:rPr>
              <a:t>tasheet</a:t>
            </a:r>
            <a:endParaRPr>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body" idx="2"/>
          </p:nvPr>
        </p:nvSpPr>
        <p:spPr>
          <a:xfrm>
            <a:off x="286274" y="1446071"/>
            <a:ext cx="8107680" cy="5025067"/>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600"/>
              </a:spcBef>
              <a:spcAft>
                <a:spcPts val="0"/>
              </a:spcAft>
              <a:buNone/>
            </a:pPr>
            <a:endParaRPr sz="1600">
              <a:solidFill>
                <a:srgbClr val="000000"/>
              </a:solidFill>
            </a:endParaRPr>
          </a:p>
          <a:p>
            <a:pPr marL="0" lvl="0" indent="0" algn="l" rtl="0">
              <a:lnSpc>
                <a:spcPct val="90000"/>
              </a:lnSpc>
              <a:spcBef>
                <a:spcPts val="1600"/>
              </a:spcBef>
              <a:spcAft>
                <a:spcPts val="0"/>
              </a:spcAft>
              <a:buClr>
                <a:schemeClr val="dk1"/>
              </a:buClr>
              <a:buSzPts val="1600"/>
              <a:buNone/>
            </a:pPr>
            <a:r>
              <a:rPr lang="en-US" sz="1600" b="1">
                <a:latin typeface="Times New Roman"/>
                <a:ea typeface="Times New Roman"/>
                <a:cs typeface="Times New Roman"/>
                <a:sym typeface="Times New Roman"/>
              </a:rPr>
              <a:t>Bobbin rotation part  </a:t>
            </a:r>
            <a:endParaRPr sz="1600" b="1">
              <a:latin typeface="Times New Roman"/>
              <a:ea typeface="Times New Roman"/>
              <a:cs typeface="Times New Roman"/>
              <a:sym typeface="Times New Roman"/>
            </a:endParaRPr>
          </a:p>
          <a:p>
            <a:pPr marL="457200" lvl="0" indent="-330200" algn="l" rtl="0">
              <a:lnSpc>
                <a:spcPct val="90000"/>
              </a:lnSpc>
              <a:spcBef>
                <a:spcPts val="1600"/>
              </a:spcBef>
              <a:spcAft>
                <a:spcPts val="0"/>
              </a:spcAft>
              <a:buSzPts val="1600"/>
              <a:buFont typeface="Times New Roman"/>
              <a:buChar char="•"/>
            </a:pPr>
            <a:r>
              <a:rPr lang="en-US" sz="1600">
                <a:latin typeface="Times New Roman"/>
                <a:ea typeface="Times New Roman"/>
                <a:cs typeface="Times New Roman"/>
                <a:sym typeface="Times New Roman"/>
              </a:rPr>
              <a:t>When we give the control signal to the stepper motor it will rotate one round. That winds the wire on bobin one turn.</a:t>
            </a:r>
            <a:endParaRPr sz="1600">
              <a:latin typeface="Times New Roman"/>
              <a:ea typeface="Times New Roman"/>
              <a:cs typeface="Times New Roman"/>
              <a:sym typeface="Times New Roman"/>
            </a:endParaRPr>
          </a:p>
          <a:p>
            <a:pPr marL="0" lvl="0" indent="0" algn="l" rtl="0">
              <a:lnSpc>
                <a:spcPct val="90000"/>
              </a:lnSpc>
              <a:spcBef>
                <a:spcPts val="1600"/>
              </a:spcBef>
              <a:spcAft>
                <a:spcPts val="0"/>
              </a:spcAft>
              <a:buClr>
                <a:schemeClr val="dk1"/>
              </a:buClr>
              <a:buSzPts val="1600"/>
              <a:buNone/>
            </a:pPr>
            <a:r>
              <a:rPr lang="en-US" sz="1600" b="1">
                <a:latin typeface="Times New Roman"/>
                <a:ea typeface="Times New Roman"/>
                <a:cs typeface="Times New Roman"/>
                <a:sym typeface="Times New Roman"/>
              </a:rPr>
              <a:t>Cutting Unit</a:t>
            </a:r>
            <a:r>
              <a:rPr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lnSpc>
                <a:spcPct val="90000"/>
              </a:lnSpc>
              <a:spcBef>
                <a:spcPts val="1600"/>
              </a:spcBef>
              <a:spcAft>
                <a:spcPts val="0"/>
              </a:spcAft>
              <a:buClr>
                <a:schemeClr val="dk1"/>
              </a:buClr>
              <a:buSzPts val="1600"/>
              <a:buNone/>
            </a:pPr>
            <a:r>
              <a:rPr lang="en-US" sz="1600">
                <a:latin typeface="Times New Roman"/>
                <a:ea typeface="Times New Roman"/>
                <a:cs typeface="Times New Roman"/>
                <a:sym typeface="Times New Roman"/>
              </a:rPr>
              <a:t>  Cutter moving</a:t>
            </a:r>
            <a:endParaRPr sz="1600">
              <a:latin typeface="Times New Roman"/>
              <a:ea typeface="Times New Roman"/>
              <a:cs typeface="Times New Roman"/>
              <a:sym typeface="Times New Roman"/>
            </a:endParaRPr>
          </a:p>
          <a:p>
            <a:pPr marL="457200" lvl="0" indent="-330200" algn="l" rtl="0">
              <a:lnSpc>
                <a:spcPct val="90000"/>
              </a:lnSpc>
              <a:spcBef>
                <a:spcPts val="1600"/>
              </a:spcBef>
              <a:spcAft>
                <a:spcPts val="0"/>
              </a:spcAft>
              <a:buSzPts val="1600"/>
              <a:buFont typeface="Times New Roman"/>
              <a:buChar char="•"/>
            </a:pPr>
            <a:r>
              <a:rPr lang="en-US" sz="1600">
                <a:latin typeface="Times New Roman"/>
                <a:ea typeface="Times New Roman"/>
                <a:cs typeface="Times New Roman"/>
                <a:sym typeface="Times New Roman"/>
              </a:rPr>
              <a:t>Here we use a stepper motor to move the cutter. When we need to cut a wire we activate the stepper motor. Then the cutter moves to the wire through the tread bars. Then it cuts the wire and moves back to the resting position.</a:t>
            </a:r>
            <a:endParaRPr sz="1600">
              <a:latin typeface="Times New Roman"/>
              <a:ea typeface="Times New Roman"/>
              <a:cs typeface="Times New Roman"/>
              <a:sym typeface="Times New Roman"/>
            </a:endParaRPr>
          </a:p>
          <a:p>
            <a:pPr marL="0" lvl="0" indent="0" algn="l" rtl="0">
              <a:lnSpc>
                <a:spcPct val="90000"/>
              </a:lnSpc>
              <a:spcBef>
                <a:spcPts val="1600"/>
              </a:spcBef>
              <a:spcAft>
                <a:spcPts val="0"/>
              </a:spcAft>
              <a:buClr>
                <a:schemeClr val="dk1"/>
              </a:buClr>
              <a:buSzPts val="1600"/>
              <a:buNone/>
            </a:pPr>
            <a:r>
              <a:rPr lang="en-US" sz="1600">
                <a:latin typeface="Times New Roman"/>
                <a:ea typeface="Times New Roman"/>
                <a:cs typeface="Times New Roman"/>
                <a:sym typeface="Times New Roman"/>
              </a:rPr>
              <a:t>  Cutting the wire</a:t>
            </a:r>
            <a:endParaRPr sz="1600">
              <a:latin typeface="Times New Roman"/>
              <a:ea typeface="Times New Roman"/>
              <a:cs typeface="Times New Roman"/>
              <a:sym typeface="Times New Roman"/>
            </a:endParaRPr>
          </a:p>
          <a:p>
            <a:pPr marL="457200" lvl="0" indent="-330200" algn="l" rtl="0">
              <a:lnSpc>
                <a:spcPct val="90000"/>
              </a:lnSpc>
              <a:spcBef>
                <a:spcPts val="1600"/>
              </a:spcBef>
              <a:spcAft>
                <a:spcPts val="0"/>
              </a:spcAft>
              <a:buSzPts val="1600"/>
              <a:buFont typeface="Times New Roman"/>
              <a:buChar char="•"/>
            </a:pPr>
            <a:r>
              <a:rPr lang="en-US" sz="1600">
                <a:latin typeface="Times New Roman"/>
                <a:ea typeface="Times New Roman"/>
                <a:cs typeface="Times New Roman"/>
                <a:sym typeface="Times New Roman"/>
              </a:rPr>
              <a:t>Here we also use a stepper motor. We have plier which is used to cut the wire. One hand of the plier is fixed and other hand is connected to a rotating disk, which is connected to the stepper motor. When we rotate the disk 90° and rotate back to the start position using the stepper motor wire get cut when the jaws of the plier get extended and retract back.</a:t>
            </a:r>
            <a:endParaRPr sz="1600">
              <a:latin typeface="Times New Roman"/>
              <a:ea typeface="Times New Roman"/>
              <a:cs typeface="Times New Roman"/>
              <a:sym typeface="Times New Roman"/>
            </a:endParaRPr>
          </a:p>
          <a:p>
            <a:pPr marL="0" lvl="0" indent="0" algn="l" rtl="0">
              <a:lnSpc>
                <a:spcPct val="90000"/>
              </a:lnSpc>
              <a:spcBef>
                <a:spcPts val="1600"/>
              </a:spcBef>
              <a:spcAft>
                <a:spcPts val="0"/>
              </a:spcAft>
              <a:buClr>
                <a:schemeClr val="dk1"/>
              </a:buClr>
              <a:buSzPts val="1600"/>
              <a:buNone/>
            </a:pPr>
            <a:endParaRPr sz="1600">
              <a:latin typeface="Times New Roman"/>
              <a:ea typeface="Times New Roman"/>
              <a:cs typeface="Times New Roman"/>
              <a:sym typeface="Times New Roman"/>
            </a:endParaRPr>
          </a:p>
        </p:txBody>
      </p:sp>
      <p:sp>
        <p:nvSpPr>
          <p:cNvPr id="282" name="Google Shape;282;p35"/>
          <p:cNvSpPr txBox="1"/>
          <p:nvPr/>
        </p:nvSpPr>
        <p:spPr>
          <a:xfrm>
            <a:off x="202454" y="959313"/>
            <a:ext cx="8191500" cy="58923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US" sz="2400" b="1">
                <a:solidFill>
                  <a:schemeClr val="dk1"/>
                </a:solidFill>
                <a:latin typeface="Calibri"/>
                <a:ea typeface="Calibri"/>
                <a:cs typeface="Calibri"/>
                <a:sym typeface="Calibri"/>
              </a:rPr>
              <a:t>Technique </a:t>
            </a:r>
            <a:endParaRPr sz="2400" b="1">
              <a:solidFill>
                <a:schemeClr val="dk1"/>
              </a:solidFill>
              <a:latin typeface="Calibri"/>
              <a:ea typeface="Calibri"/>
              <a:cs typeface="Calibri"/>
              <a:sym typeface="Calibri"/>
            </a:endParaRPr>
          </a:p>
        </p:txBody>
      </p:sp>
      <p:sp>
        <p:nvSpPr>
          <p:cNvPr id="283" name="Google Shape;283;p35"/>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pic>
        <p:nvPicPr>
          <p:cNvPr id="290" name="Google Shape;290;p36"/>
          <p:cNvPicPr preferRelativeResize="0"/>
          <p:nvPr/>
        </p:nvPicPr>
        <p:blipFill>
          <a:blip r:embed="rId3">
            <a:alphaModFix/>
          </a:blip>
          <a:stretch>
            <a:fillRect/>
          </a:stretch>
        </p:blipFill>
        <p:spPr>
          <a:xfrm>
            <a:off x="1402080" y="929640"/>
            <a:ext cx="6182437" cy="5753101"/>
          </a:xfrm>
          <a:prstGeom prst="rect">
            <a:avLst/>
          </a:prstGeom>
          <a:noFill/>
          <a:ln w="12700">
            <a:solidFill>
              <a:schemeClr val="tx1"/>
            </a:solid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297" name="Google Shape;297;p37"/>
          <p:cNvSpPr txBox="1"/>
          <p:nvPr/>
        </p:nvSpPr>
        <p:spPr>
          <a:xfrm>
            <a:off x="234750" y="1220250"/>
            <a:ext cx="7851300" cy="314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t>Buzzer</a:t>
            </a:r>
            <a:r>
              <a:rPr lang="en-US" sz="1500" dirty="0"/>
              <a:t>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endParaRPr sz="1500" dirty="0"/>
          </a:p>
          <a:p>
            <a:pPr marL="457200" lvl="0" indent="-330200" algn="l" rtl="0">
              <a:spcBef>
                <a:spcPts val="0"/>
              </a:spcBef>
              <a:spcAft>
                <a:spcPts val="0"/>
              </a:spcAft>
              <a:buSzPts val="1600"/>
              <a:buChar char="●"/>
            </a:pPr>
            <a:r>
              <a:rPr lang="en-US" sz="1600" dirty="0"/>
              <a:t>We use a transistor as a high speed switch to drive the buzzer. When the "Buzzer" pin is low the transistor act as an open switch. So there is no current flowing through the buzzer. When we make "Buzzer" pin high the voltage of base of transistor become 5V. That change the transistor to its saturated state, then current starts flowing from collector to emitter. At this stage transistor act as a closed switch. Since that makes current flow through the buzzer, buzzer gets activated. </a:t>
            </a:r>
            <a:endParaRPr sz="1600" dirty="0"/>
          </a:p>
          <a:p>
            <a:pPr marL="0" lvl="0" indent="0" algn="l" rtl="0">
              <a:spcBef>
                <a:spcPts val="0"/>
              </a:spcBef>
              <a:spcAft>
                <a:spcPts val="0"/>
              </a:spcAft>
              <a:buNone/>
            </a:pPr>
            <a:r>
              <a:rPr lang="en-US" sz="1600" dirty="0"/>
              <a:t>       Base on above technique when we generate a pulse on "Buzzer" pin we </a:t>
            </a:r>
            <a:endParaRPr sz="1600" dirty="0"/>
          </a:p>
          <a:p>
            <a:pPr marL="0" lvl="0" indent="0" algn="l" rtl="0">
              <a:spcBef>
                <a:spcPts val="0"/>
              </a:spcBef>
              <a:spcAft>
                <a:spcPts val="0"/>
              </a:spcAft>
              <a:buNone/>
            </a:pPr>
            <a:r>
              <a:rPr lang="en-US" sz="1600" dirty="0"/>
              <a:t>       can hear a sound based on the frequency of our signal.</a:t>
            </a:r>
            <a:endParaRPr sz="16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body" idx="2"/>
          </p:nvPr>
        </p:nvSpPr>
        <p:spPr>
          <a:xfrm>
            <a:off x="0" y="1015511"/>
            <a:ext cx="8107680" cy="41543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b="1">
                <a:latin typeface="Calibri"/>
                <a:ea typeface="Calibri"/>
                <a:cs typeface="Calibri"/>
                <a:sym typeface="Calibri"/>
              </a:rPr>
              <a:t>Schematic diagram</a:t>
            </a:r>
            <a:endParaRPr/>
          </a:p>
        </p:txBody>
      </p:sp>
      <p:sp>
        <p:nvSpPr>
          <p:cNvPr id="304" name="Google Shape;304;p38"/>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pic>
        <p:nvPicPr>
          <p:cNvPr id="1026" name="Picture 2">
            <a:extLst>
              <a:ext uri="{FF2B5EF4-FFF2-40B4-BE49-F238E27FC236}">
                <a16:creationId xmlns:a16="http://schemas.microsoft.com/office/drawing/2014/main" id="{867EF3D2-8C02-9DDD-7592-68404D3D3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4" t="1665" r="3679" b="2855"/>
          <a:stretch>
            <a:fillRect/>
          </a:stretch>
        </p:blipFill>
        <p:spPr bwMode="auto">
          <a:xfrm>
            <a:off x="912195" y="1430948"/>
            <a:ext cx="7361793" cy="535804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9"/>
          <p:cNvSpPr txBox="1">
            <a:spLocks noGrp="1"/>
          </p:cNvSpPr>
          <p:nvPr>
            <p:ph type="body" idx="2"/>
          </p:nvPr>
        </p:nvSpPr>
        <p:spPr>
          <a:xfrm>
            <a:off x="276121" y="1014171"/>
            <a:ext cx="8107680" cy="41543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b="1">
                <a:latin typeface="Calibri"/>
                <a:ea typeface="Calibri"/>
                <a:cs typeface="Calibri"/>
                <a:sym typeface="Calibri"/>
              </a:rPr>
              <a:t>PCB design</a:t>
            </a:r>
            <a:endParaRPr/>
          </a:p>
        </p:txBody>
      </p:sp>
      <p:sp>
        <p:nvSpPr>
          <p:cNvPr id="312" name="Google Shape;312;p39"/>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a:t>
            </a:r>
            <a:r>
              <a:rPr lang="en-US" b="1">
                <a:solidFill>
                  <a:schemeClr val="lt1"/>
                </a:solidFill>
              </a:rPr>
              <a:t>4042N</a:t>
            </a:r>
            <a:endParaRPr/>
          </a:p>
        </p:txBody>
      </p:sp>
      <p:pic>
        <p:nvPicPr>
          <p:cNvPr id="313" name="Google Shape;313;p39"/>
          <p:cNvPicPr preferRelativeResize="0"/>
          <p:nvPr/>
        </p:nvPicPr>
        <p:blipFill>
          <a:blip r:embed="rId3">
            <a:alphaModFix/>
          </a:blip>
          <a:stretch>
            <a:fillRect/>
          </a:stretch>
        </p:blipFill>
        <p:spPr>
          <a:xfrm>
            <a:off x="152400" y="1582008"/>
            <a:ext cx="8839201" cy="454129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body" idx="2"/>
          </p:nvPr>
        </p:nvSpPr>
        <p:spPr>
          <a:xfrm>
            <a:off x="252789" y="930190"/>
            <a:ext cx="8107680" cy="48797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dirty="0">
                <a:latin typeface="Calibri"/>
                <a:ea typeface="Calibri"/>
                <a:cs typeface="Calibri"/>
                <a:sym typeface="Calibri"/>
              </a:rPr>
              <a:t>Proteus Simulation</a:t>
            </a:r>
            <a:endParaRPr dirty="0"/>
          </a:p>
          <a:p>
            <a:pPr marL="0" lvl="0" indent="0" algn="l"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p:txBody>
      </p:sp>
      <p:sp>
        <p:nvSpPr>
          <p:cNvPr id="328" name="Google Shape;328;p41"/>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329" name="Google Shape;329;p41"/>
          <p:cNvSpPr/>
          <p:nvPr/>
        </p:nvSpPr>
        <p:spPr>
          <a:xfrm>
            <a:off x="152400" y="1418175"/>
            <a:ext cx="6928749" cy="5439825"/>
          </a:xfrm>
          <a:prstGeom prst="rect">
            <a:avLst/>
          </a:prstGeom>
          <a:noFill/>
          <a:ln>
            <a:noFill/>
          </a:ln>
        </p:spPr>
      </p:sp>
      <p:pic>
        <p:nvPicPr>
          <p:cNvPr id="6" name="Picture 5">
            <a:extLst>
              <a:ext uri="{FF2B5EF4-FFF2-40B4-BE49-F238E27FC236}">
                <a16:creationId xmlns:a16="http://schemas.microsoft.com/office/drawing/2014/main" id="{BCB2E1E3-E382-D5CB-1BF5-89048EB1CE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5" t="17658" r="9744" b="26517"/>
          <a:stretch/>
        </p:blipFill>
        <p:spPr bwMode="auto">
          <a:xfrm>
            <a:off x="458460" y="1637750"/>
            <a:ext cx="8154660" cy="4290060"/>
          </a:xfrm>
          <a:prstGeom prst="rect">
            <a:avLst/>
          </a:prstGeom>
          <a:noFill/>
          <a:ln w="127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6D3C9DE-B40C-4072-9F04-A5DC9D589700}"/>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4</a:t>
            </a:r>
          </a:p>
        </p:txBody>
      </p:sp>
      <p:pic>
        <p:nvPicPr>
          <p:cNvPr id="7170" name="Picture 2">
            <a:extLst>
              <a:ext uri="{FF2B5EF4-FFF2-40B4-BE49-F238E27FC236}">
                <a16:creationId xmlns:a16="http://schemas.microsoft.com/office/drawing/2014/main" id="{CA5A563C-C8AF-F42B-0A3F-F29A8E858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90" y="1434184"/>
            <a:ext cx="7762020" cy="516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3BF7F98-6E26-42CF-B62D-89E43A05450A}"/>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5</a:t>
            </a:r>
          </a:p>
        </p:txBody>
      </p:sp>
      <p:pic>
        <p:nvPicPr>
          <p:cNvPr id="8194" name="Picture 2">
            <a:extLst>
              <a:ext uri="{FF2B5EF4-FFF2-40B4-BE49-F238E27FC236}">
                <a16:creationId xmlns:a16="http://schemas.microsoft.com/office/drawing/2014/main" id="{A69D5568-A22B-602E-F72A-6C7E21485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88" y="1451768"/>
            <a:ext cx="8196873" cy="50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F59-4DE4-43A3-9CD1-027922DAD38A}"/>
              </a:ext>
            </a:extLst>
          </p:cNvPr>
          <p:cNvSpPr txBox="1">
            <a:spLocks/>
          </p:cNvSpPr>
          <p:nvPr/>
        </p:nvSpPr>
        <p:spPr>
          <a:xfrm>
            <a:off x="0" y="0"/>
            <a:ext cx="9144000" cy="1143000"/>
          </a:xfrm>
          <a:prstGeom prst="rect">
            <a:avLst/>
          </a:prstGeom>
          <a:solidFill>
            <a:srgbClr val="0070C0"/>
          </a:solidFill>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r>
              <a:rPr lang="en-US" altLang="en-US" sz="4000" b="1" dirty="0">
                <a:solidFill>
                  <a:schemeClr val="bg1"/>
                </a:solidFill>
                <a:latin typeface="Calibri Light (Headings)"/>
                <a:cs typeface="Times New Roman" panose="02020603050405020304" pitchFamily="18" charset="0"/>
              </a:rPr>
              <a:t>3D Animation-Bobbin measuring unit</a:t>
            </a:r>
          </a:p>
        </p:txBody>
      </p:sp>
      <p:pic>
        <p:nvPicPr>
          <p:cNvPr id="6" name="Bobbin measuring unit">
            <a:hlinkClick r:id="" action="ppaction://media"/>
            <a:extLst>
              <a:ext uri="{FF2B5EF4-FFF2-40B4-BE49-F238E27FC236}">
                <a16:creationId xmlns:a16="http://schemas.microsoft.com/office/drawing/2014/main" id="{E3C59678-01C6-EA1C-E27D-AE778BEF864D}"/>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857250"/>
            <a:ext cx="9144000" cy="5143500"/>
          </a:xfrm>
          <a:prstGeom prst="rect">
            <a:avLst/>
          </a:prstGeom>
        </p:spPr>
      </p:pic>
      <p:pic>
        <p:nvPicPr>
          <p:cNvPr id="3" name="Bobbin measuring unit">
            <a:hlinkClick r:id="" action="ppaction://media"/>
            <a:extLst>
              <a:ext uri="{FF2B5EF4-FFF2-40B4-BE49-F238E27FC236}">
                <a16:creationId xmlns:a16="http://schemas.microsoft.com/office/drawing/2014/main" id="{1AE1B0AF-0272-D46F-0FA1-A891C8EBE36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51670" y="1142999"/>
            <a:ext cx="8770224" cy="4933251"/>
          </a:xfrm>
          <a:prstGeom prst="rect">
            <a:avLst/>
          </a:prstGeom>
        </p:spPr>
      </p:pic>
    </p:spTree>
    <p:custDataLst>
      <p:tags r:id="rId1"/>
    </p:custDataLst>
    <p:extLst>
      <p:ext uri="{BB962C8B-B14F-4D97-AF65-F5344CB8AC3E}">
        <p14:creationId xmlns:p14="http://schemas.microsoft.com/office/powerpoint/2010/main" val="277721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F59-4DE4-43A3-9CD1-027922DAD38A}"/>
              </a:ext>
            </a:extLst>
          </p:cNvPr>
          <p:cNvSpPr txBox="1">
            <a:spLocks/>
          </p:cNvSpPr>
          <p:nvPr/>
        </p:nvSpPr>
        <p:spPr>
          <a:xfrm>
            <a:off x="0" y="0"/>
            <a:ext cx="9144000" cy="844062"/>
          </a:xfrm>
          <a:prstGeom prst="rect">
            <a:avLst/>
          </a:prstGeom>
          <a:solidFill>
            <a:srgbClr val="0070C0"/>
          </a:solidFill>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r>
              <a:rPr lang="en-US" altLang="en-US" sz="4000" b="1" dirty="0">
                <a:solidFill>
                  <a:schemeClr val="bg1"/>
                </a:solidFill>
                <a:latin typeface="Calibri Light (Headings)"/>
                <a:cs typeface="Times New Roman" panose="02020603050405020304" pitchFamily="18" charset="0"/>
              </a:rPr>
              <a:t>3D Animation-Winding processing unit</a:t>
            </a:r>
          </a:p>
        </p:txBody>
      </p:sp>
      <p:pic>
        <p:nvPicPr>
          <p:cNvPr id="3" name="0001-2600">
            <a:hlinkClick r:id="" action="ppaction://media"/>
            <a:extLst>
              <a:ext uri="{FF2B5EF4-FFF2-40B4-BE49-F238E27FC236}">
                <a16:creationId xmlns:a16="http://schemas.microsoft.com/office/drawing/2014/main" id="{024EA689-7905-CA9D-61EB-AFB1662EAD0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97141" y="1010087"/>
            <a:ext cx="8749717" cy="5097098"/>
          </a:xfrm>
          <a:prstGeom prst="rect">
            <a:avLst/>
          </a:prstGeom>
        </p:spPr>
      </p:pic>
    </p:spTree>
    <p:custDataLst>
      <p:tags r:id="rId1"/>
    </p:custDataLst>
    <p:extLst>
      <p:ext uri="{BB962C8B-B14F-4D97-AF65-F5344CB8AC3E}">
        <p14:creationId xmlns:p14="http://schemas.microsoft.com/office/powerpoint/2010/main" val="268692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a:extLst>
              <a:ext uri="{FF2B5EF4-FFF2-40B4-BE49-F238E27FC236}">
                <a16:creationId xmlns:a16="http://schemas.microsoft.com/office/drawing/2014/main" id="{A009539A-6A60-4EC3-A4D5-85E638AA4F34}"/>
              </a:ext>
            </a:extLst>
          </p:cNvPr>
          <p:cNvSpPr>
            <a:spLocks noGrp="1"/>
          </p:cNvSpPr>
          <p:nvPr>
            <p:ph type="title"/>
          </p:nvPr>
        </p:nvSpPr>
        <p:spPr>
          <a:xfrm>
            <a:off x="0" y="0"/>
            <a:ext cx="9144000" cy="1143000"/>
          </a:xfrm>
          <a:solidFill>
            <a:srgbClr val="0070C0"/>
          </a:solidFill>
        </p:spPr>
        <p:txBody>
          <a:bodyPr>
            <a:normAutofit/>
          </a:bodyPr>
          <a:lstStyle/>
          <a:p>
            <a:pPr eaLnBrk="1" hangingPunct="1"/>
            <a:r>
              <a:rPr lang="en-US" altLang="en-US" sz="4000" b="1" dirty="0">
                <a:solidFill>
                  <a:schemeClr val="bg1"/>
                </a:solidFill>
              </a:rPr>
              <a:t>Schematic Diagram of the System</a:t>
            </a:r>
            <a:endParaRPr lang="en-US" altLang="en-US" sz="4000" b="1" dirty="0">
              <a:solidFill>
                <a:schemeClr val="bg1"/>
              </a:solidFill>
              <a:latin typeface="Calibri Light (Headings)"/>
              <a:cs typeface="Times New Roman" panose="02020603050405020304" pitchFamily="18" charset="0"/>
            </a:endParaRPr>
          </a:p>
        </p:txBody>
      </p:sp>
      <p:pic>
        <p:nvPicPr>
          <p:cNvPr id="1026" name="Picture 2">
            <a:extLst>
              <a:ext uri="{FF2B5EF4-FFF2-40B4-BE49-F238E27FC236}">
                <a16:creationId xmlns:a16="http://schemas.microsoft.com/office/drawing/2014/main" id="{ACDC3FBE-737A-B79D-5C29-629F6FB4F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34" y="1233182"/>
            <a:ext cx="8547752" cy="536056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F59-4DE4-43A3-9CD1-027922DAD38A}"/>
              </a:ext>
            </a:extLst>
          </p:cNvPr>
          <p:cNvSpPr txBox="1">
            <a:spLocks/>
          </p:cNvSpPr>
          <p:nvPr/>
        </p:nvSpPr>
        <p:spPr>
          <a:xfrm>
            <a:off x="0" y="0"/>
            <a:ext cx="9144000" cy="1143000"/>
          </a:xfrm>
          <a:prstGeom prst="rect">
            <a:avLst/>
          </a:prstGeom>
          <a:solidFill>
            <a:srgbClr val="0070C0"/>
          </a:solidFill>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r>
              <a:rPr lang="en-US" altLang="en-US" sz="4000" b="1" dirty="0">
                <a:solidFill>
                  <a:schemeClr val="bg1"/>
                </a:solidFill>
              </a:rPr>
              <a:t>PCB Design</a:t>
            </a:r>
            <a:endParaRPr lang="en-US" altLang="en-US" sz="4000" b="1" dirty="0">
              <a:solidFill>
                <a:schemeClr val="bg1"/>
              </a:solidFill>
              <a:latin typeface="Calibri Light (Headings)"/>
              <a:cs typeface="Times New Roman" panose="02020603050405020304" pitchFamily="18" charset="0"/>
            </a:endParaRPr>
          </a:p>
        </p:txBody>
      </p:sp>
      <p:pic>
        <p:nvPicPr>
          <p:cNvPr id="9219" name="Picture 3">
            <a:extLst>
              <a:ext uri="{FF2B5EF4-FFF2-40B4-BE49-F238E27FC236}">
                <a16:creationId xmlns:a16="http://schemas.microsoft.com/office/drawing/2014/main" id="{AFA122FD-6C31-299E-3D93-8D7E64070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32" t="1012" r="737" b="938"/>
          <a:stretch>
            <a:fillRect/>
          </a:stretch>
        </p:blipFill>
        <p:spPr bwMode="auto">
          <a:xfrm>
            <a:off x="391502" y="1414584"/>
            <a:ext cx="8151648" cy="512689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5965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F59-4DE4-43A3-9CD1-027922DAD38A}"/>
              </a:ext>
            </a:extLst>
          </p:cNvPr>
          <p:cNvSpPr txBox="1">
            <a:spLocks/>
          </p:cNvSpPr>
          <p:nvPr/>
        </p:nvSpPr>
        <p:spPr>
          <a:xfrm>
            <a:off x="0" y="0"/>
            <a:ext cx="9144000" cy="1143000"/>
          </a:xfrm>
          <a:prstGeom prst="rect">
            <a:avLst/>
          </a:prstGeom>
          <a:solidFill>
            <a:srgbClr val="0070C0"/>
          </a:solidFill>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r>
              <a:rPr lang="en-US" altLang="en-US" sz="4000" b="1" dirty="0" err="1">
                <a:solidFill>
                  <a:schemeClr val="bg1"/>
                </a:solidFill>
                <a:latin typeface="Calibri Light (Headings)"/>
                <a:cs typeface="Times New Roman" panose="02020603050405020304" pitchFamily="18" charset="0"/>
              </a:rPr>
              <a:t>Slik</a:t>
            </a:r>
            <a:r>
              <a:rPr lang="en-US" altLang="en-US" sz="4000" b="1" dirty="0">
                <a:solidFill>
                  <a:schemeClr val="bg1"/>
                </a:solidFill>
                <a:latin typeface="Calibri Light (Headings)"/>
                <a:cs typeface="Times New Roman" panose="02020603050405020304" pitchFamily="18" charset="0"/>
              </a:rPr>
              <a:t> screen</a:t>
            </a:r>
          </a:p>
        </p:txBody>
      </p:sp>
      <p:pic>
        <p:nvPicPr>
          <p:cNvPr id="10242" name="Picture 2">
            <a:extLst>
              <a:ext uri="{FF2B5EF4-FFF2-40B4-BE49-F238E27FC236}">
                <a16:creationId xmlns:a16="http://schemas.microsoft.com/office/drawing/2014/main" id="{D56D3F3D-746C-FA85-D228-AFA80A842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65" y="1401151"/>
            <a:ext cx="8341819" cy="530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9664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F59-4DE4-43A3-9CD1-027922DAD38A}"/>
              </a:ext>
            </a:extLst>
          </p:cNvPr>
          <p:cNvSpPr txBox="1">
            <a:spLocks/>
          </p:cNvSpPr>
          <p:nvPr/>
        </p:nvSpPr>
        <p:spPr>
          <a:xfrm>
            <a:off x="0" y="0"/>
            <a:ext cx="9144000" cy="1143000"/>
          </a:xfrm>
          <a:prstGeom prst="rect">
            <a:avLst/>
          </a:prstGeom>
          <a:solidFill>
            <a:srgbClr val="0070C0"/>
          </a:solidFill>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r>
              <a:rPr lang="en-US" altLang="en-US" sz="4000" b="1" dirty="0">
                <a:solidFill>
                  <a:schemeClr val="bg1"/>
                </a:solidFill>
                <a:latin typeface="Calibri Light (Headings)"/>
                <a:cs typeface="Times New Roman" panose="02020603050405020304" pitchFamily="18" charset="0"/>
              </a:rPr>
              <a:t>Proteus simulation</a:t>
            </a:r>
          </a:p>
        </p:txBody>
      </p:sp>
      <p:pic>
        <p:nvPicPr>
          <p:cNvPr id="5" name="Picture 4">
            <a:extLst>
              <a:ext uri="{FF2B5EF4-FFF2-40B4-BE49-F238E27FC236}">
                <a16:creationId xmlns:a16="http://schemas.microsoft.com/office/drawing/2014/main" id="{94F60313-21C5-7BEE-B1DC-D6BBE764CDF4}"/>
              </a:ext>
            </a:extLst>
          </p:cNvPr>
          <p:cNvPicPr>
            <a:picLocks noChangeAspect="1"/>
          </p:cNvPicPr>
          <p:nvPr/>
        </p:nvPicPr>
        <p:blipFill rotWithShape="1">
          <a:blip r:embed="rId4"/>
          <a:srcRect l="9908" t="5726" r="4495"/>
          <a:stretch/>
        </p:blipFill>
        <p:spPr>
          <a:xfrm>
            <a:off x="587229" y="1262514"/>
            <a:ext cx="8246378" cy="5178450"/>
          </a:xfrm>
          <a:prstGeom prst="rect">
            <a:avLst/>
          </a:prstGeom>
          <a:ln w="12700">
            <a:solidFill>
              <a:schemeClr val="tx1"/>
            </a:solidFill>
          </a:ln>
        </p:spPr>
      </p:pic>
    </p:spTree>
    <p:custDataLst>
      <p:tags r:id="rId1"/>
    </p:custDataLst>
    <p:extLst>
      <p:ext uri="{BB962C8B-B14F-4D97-AF65-F5344CB8AC3E}">
        <p14:creationId xmlns:p14="http://schemas.microsoft.com/office/powerpoint/2010/main" val="35071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1739387-5C67-4E8D-832F-8CB603F3AEDD}"/>
              </a:ext>
            </a:extLst>
          </p:cNvPr>
          <p:cNvGraphicFramePr>
            <a:graphicFrameLocks noGrp="1"/>
          </p:cNvGraphicFramePr>
          <p:nvPr>
            <p:ph sz="quarter" idx="1"/>
            <p:extLst>
              <p:ext uri="{D42A27DB-BD31-4B8C-83A1-F6EECF244321}">
                <p14:modId xmlns:p14="http://schemas.microsoft.com/office/powerpoint/2010/main" val="2687520135"/>
              </p:ext>
            </p:extLst>
          </p:nvPr>
        </p:nvGraphicFramePr>
        <p:xfrm>
          <a:off x="914400" y="1447800"/>
          <a:ext cx="7086599" cy="314007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274379">
                  <a:extLst>
                    <a:ext uri="{9D8B030D-6E8A-4147-A177-3AD203B41FA5}">
                      <a16:colId xmlns:a16="http://schemas.microsoft.com/office/drawing/2014/main" val="20002"/>
                    </a:ext>
                  </a:extLst>
                </a:gridCol>
                <a:gridCol w="2688020">
                  <a:extLst>
                    <a:ext uri="{9D8B030D-6E8A-4147-A177-3AD203B41FA5}">
                      <a16:colId xmlns:a16="http://schemas.microsoft.com/office/drawing/2014/main" val="20003"/>
                    </a:ext>
                  </a:extLst>
                </a:gridCol>
              </a:tblGrid>
              <a:tr h="914585">
                <a:tc>
                  <a:txBody>
                    <a:bodyPr/>
                    <a:lstStyle/>
                    <a:p>
                      <a:endParaRPr lang="en-US" sz="1800" dirty="0"/>
                    </a:p>
                  </a:txBody>
                  <a:tcPr marT="45729" marB="45729">
                    <a:solidFill>
                      <a:schemeClr val="accent2">
                        <a:lumMod val="20000"/>
                        <a:lumOff val="80000"/>
                      </a:schemeClr>
                    </a:solidFill>
                  </a:tcPr>
                </a:tc>
                <a:tc>
                  <a:txBody>
                    <a:bodyPr/>
                    <a:lstStyle/>
                    <a:p>
                      <a:pPr algn="ctr"/>
                      <a:r>
                        <a:rPr lang="en-US" sz="1800" b="0" dirty="0">
                          <a:solidFill>
                            <a:schemeClr val="tx1"/>
                          </a:solidFill>
                        </a:rPr>
                        <a:t>Name(Write your name  with Initials</a:t>
                      </a:r>
                    </a:p>
                  </a:txBody>
                  <a:tcPr marT="45729" marB="45729">
                    <a:solidFill>
                      <a:schemeClr val="accent2">
                        <a:lumMod val="20000"/>
                        <a:lumOff val="80000"/>
                      </a:schemeClr>
                    </a:solidFill>
                  </a:tcPr>
                </a:tc>
                <a:tc>
                  <a:txBody>
                    <a:bodyPr/>
                    <a:lstStyle/>
                    <a:p>
                      <a:pPr algn="ctr"/>
                      <a:r>
                        <a:rPr lang="en-US" sz="1800" b="0" dirty="0">
                          <a:solidFill>
                            <a:schemeClr val="tx1"/>
                          </a:solidFill>
                        </a:rPr>
                        <a:t>Reg. No:</a:t>
                      </a:r>
                    </a:p>
                  </a:txBody>
                  <a:tcPr marT="45729" marB="45729">
                    <a:solidFill>
                      <a:schemeClr val="accent2">
                        <a:lumMod val="20000"/>
                        <a:lumOff val="80000"/>
                      </a:schemeClr>
                    </a:solidFill>
                  </a:tcPr>
                </a:tc>
                <a:tc>
                  <a:txBody>
                    <a:bodyPr/>
                    <a:lstStyle/>
                    <a:p>
                      <a:pPr algn="ctr"/>
                      <a:r>
                        <a:rPr lang="en-US" sz="1800" b="0" dirty="0">
                          <a:solidFill>
                            <a:schemeClr val="tx1"/>
                          </a:solidFill>
                        </a:rPr>
                        <a:t>Photo</a:t>
                      </a:r>
                    </a:p>
                  </a:txBody>
                  <a:tcPr marT="45729" marB="45729">
                    <a:solidFill>
                      <a:schemeClr val="accent2">
                        <a:lumMod val="20000"/>
                        <a:lumOff val="80000"/>
                      </a:schemeClr>
                    </a:solidFill>
                  </a:tcPr>
                </a:tc>
                <a:extLst>
                  <a:ext uri="{0D108BD9-81ED-4DB2-BD59-A6C34878D82A}">
                    <a16:rowId xmlns:a16="http://schemas.microsoft.com/office/drawing/2014/main" val="10000"/>
                  </a:ext>
                </a:extLst>
              </a:tr>
              <a:tr h="370915">
                <a:tc>
                  <a:txBody>
                    <a:bodyPr/>
                    <a:lstStyle/>
                    <a:p>
                      <a:r>
                        <a:rPr lang="en-US" sz="1800" dirty="0">
                          <a:solidFill>
                            <a:schemeClr val="tx1"/>
                          </a:solidFill>
                        </a:rPr>
                        <a:t>Group</a:t>
                      </a:r>
                      <a:r>
                        <a:rPr lang="en-US" sz="1800" baseline="0" dirty="0">
                          <a:solidFill>
                            <a:schemeClr val="tx1"/>
                          </a:solidFill>
                        </a:rPr>
                        <a:t> Leader</a:t>
                      </a:r>
                      <a:endParaRPr lang="en-US" sz="1800" dirty="0">
                        <a:solidFill>
                          <a:schemeClr val="tx1"/>
                        </a:solidFill>
                      </a:endParaRPr>
                    </a:p>
                  </a:txBody>
                  <a:tcPr marT="45729" marB="45729">
                    <a:solidFill>
                      <a:schemeClr val="accent2">
                        <a:lumMod val="20000"/>
                        <a:lumOff val="80000"/>
                      </a:schemeClr>
                    </a:solidFill>
                  </a:tcPr>
                </a:tc>
                <a:tc>
                  <a:txBody>
                    <a:bodyPr/>
                    <a:lstStyle/>
                    <a:p>
                      <a:endParaRPr lang="en-US" sz="1800" dirty="0">
                        <a:solidFill>
                          <a:schemeClr val="tx1"/>
                        </a:solidFill>
                      </a:endParaRPr>
                    </a:p>
                  </a:txBody>
                  <a:tcPr marT="45729" marB="45729">
                    <a:solidFill>
                      <a:schemeClr val="accent2">
                        <a:lumMod val="20000"/>
                        <a:lumOff val="80000"/>
                      </a:schemeClr>
                    </a:solidFill>
                  </a:tcPr>
                </a:tc>
                <a:tc>
                  <a:txBody>
                    <a:bodyPr/>
                    <a:lstStyle/>
                    <a:p>
                      <a:endParaRPr lang="en-US" sz="1800" dirty="0">
                        <a:solidFill>
                          <a:schemeClr val="tx1"/>
                        </a:solidFill>
                      </a:endParaRPr>
                    </a:p>
                  </a:txBody>
                  <a:tcPr marT="45729" marB="45729">
                    <a:solidFill>
                      <a:schemeClr val="accent2">
                        <a:lumMod val="20000"/>
                        <a:lumOff val="80000"/>
                      </a:schemeClr>
                    </a:solidFill>
                  </a:tcPr>
                </a:tc>
                <a:tc>
                  <a:txBody>
                    <a:bodyPr/>
                    <a:lstStyle/>
                    <a:p>
                      <a:endParaRPr lang="en-US" sz="1800" dirty="0">
                        <a:solidFill>
                          <a:schemeClr val="tx1"/>
                        </a:solidFill>
                      </a:endParaRPr>
                    </a:p>
                  </a:txBody>
                  <a:tcPr marT="45729" marB="45729">
                    <a:solidFill>
                      <a:schemeClr val="accent2">
                        <a:lumMod val="20000"/>
                        <a:lumOff val="80000"/>
                      </a:schemeClr>
                    </a:solidFill>
                  </a:tcPr>
                </a:tc>
                <a:extLst>
                  <a:ext uri="{0D108BD9-81ED-4DB2-BD59-A6C34878D82A}">
                    <a16:rowId xmlns:a16="http://schemas.microsoft.com/office/drawing/2014/main" val="10001"/>
                  </a:ext>
                </a:extLst>
              </a:tr>
              <a:tr h="370915">
                <a:tc>
                  <a:txBody>
                    <a:bodyPr/>
                    <a:lstStyle/>
                    <a:p>
                      <a:r>
                        <a:rPr lang="en-US" sz="1800" dirty="0"/>
                        <a:t>Member 1</a:t>
                      </a:r>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extLst>
                  <a:ext uri="{0D108BD9-81ED-4DB2-BD59-A6C34878D82A}">
                    <a16:rowId xmlns:a16="http://schemas.microsoft.com/office/drawing/2014/main" val="10002"/>
                  </a:ext>
                </a:extLst>
              </a:tr>
              <a:tr h="370915">
                <a:tc>
                  <a:txBody>
                    <a:bodyPr/>
                    <a:lstStyle/>
                    <a:p>
                      <a:r>
                        <a:rPr lang="en-US" sz="1800" dirty="0"/>
                        <a:t>Member 2</a:t>
                      </a:r>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extLst>
                  <a:ext uri="{0D108BD9-81ED-4DB2-BD59-A6C34878D82A}">
                    <a16:rowId xmlns:a16="http://schemas.microsoft.com/office/drawing/2014/main" val="10003"/>
                  </a:ext>
                </a:extLst>
              </a:tr>
              <a:tr h="370915">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extLst>
                  <a:ext uri="{0D108BD9-81ED-4DB2-BD59-A6C34878D82A}">
                    <a16:rowId xmlns:a16="http://schemas.microsoft.com/office/drawing/2014/main" val="10004"/>
                  </a:ext>
                </a:extLst>
              </a:tr>
              <a:tr h="370915">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extLst>
                  <a:ext uri="{0D108BD9-81ED-4DB2-BD59-A6C34878D82A}">
                    <a16:rowId xmlns:a16="http://schemas.microsoft.com/office/drawing/2014/main" val="10005"/>
                  </a:ext>
                </a:extLst>
              </a:tr>
              <a:tr h="370915">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tc>
                  <a:txBody>
                    <a:bodyPr/>
                    <a:lstStyle/>
                    <a:p>
                      <a:endParaRPr lang="en-US" sz="1800" dirty="0"/>
                    </a:p>
                  </a:txBody>
                  <a:tcPr marT="45729" marB="45729">
                    <a:solidFill>
                      <a:schemeClr val="accent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12" name="Content Placeholder 3">
            <a:extLst>
              <a:ext uri="{FF2B5EF4-FFF2-40B4-BE49-F238E27FC236}">
                <a16:creationId xmlns:a16="http://schemas.microsoft.com/office/drawing/2014/main" id="{7E84B4B0-7096-4DF4-B73C-E0AFCE8819B2}"/>
              </a:ext>
            </a:extLst>
          </p:cNvPr>
          <p:cNvGraphicFramePr>
            <a:graphicFrameLocks/>
          </p:cNvGraphicFramePr>
          <p:nvPr>
            <p:extLst>
              <p:ext uri="{D42A27DB-BD31-4B8C-83A1-F6EECF244321}">
                <p14:modId xmlns:p14="http://schemas.microsoft.com/office/powerpoint/2010/main" val="2184989"/>
              </p:ext>
            </p:extLst>
          </p:nvPr>
        </p:nvGraphicFramePr>
        <p:xfrm>
          <a:off x="914400" y="1350963"/>
          <a:ext cx="7367954" cy="4437731"/>
        </p:xfrm>
        <a:graphic>
          <a:graphicData uri="http://schemas.openxmlformats.org/drawingml/2006/table">
            <a:tbl>
              <a:tblPr firstRow="1" bandRow="1">
                <a:tableStyleId>{22838BEF-8BB2-4498-84A7-C5851F593DF1}</a:tableStyleId>
              </a:tblPr>
              <a:tblGrid>
                <a:gridCol w="1503485">
                  <a:extLst>
                    <a:ext uri="{9D8B030D-6E8A-4147-A177-3AD203B41FA5}">
                      <a16:colId xmlns:a16="http://schemas.microsoft.com/office/drawing/2014/main" val="20000"/>
                    </a:ext>
                  </a:extLst>
                </a:gridCol>
                <a:gridCol w="2250830">
                  <a:extLst>
                    <a:ext uri="{9D8B030D-6E8A-4147-A177-3AD203B41FA5}">
                      <a16:colId xmlns:a16="http://schemas.microsoft.com/office/drawing/2014/main" val="20001"/>
                    </a:ext>
                  </a:extLst>
                </a:gridCol>
                <a:gridCol w="1573823">
                  <a:extLst>
                    <a:ext uri="{9D8B030D-6E8A-4147-A177-3AD203B41FA5}">
                      <a16:colId xmlns:a16="http://schemas.microsoft.com/office/drawing/2014/main" val="20002"/>
                    </a:ext>
                  </a:extLst>
                </a:gridCol>
                <a:gridCol w="2039816">
                  <a:extLst>
                    <a:ext uri="{9D8B030D-6E8A-4147-A177-3AD203B41FA5}">
                      <a16:colId xmlns:a16="http://schemas.microsoft.com/office/drawing/2014/main" val="20003"/>
                    </a:ext>
                  </a:extLst>
                </a:gridCol>
              </a:tblGrid>
              <a:tr h="391496">
                <a:tc>
                  <a:txBody>
                    <a:bodyPr/>
                    <a:lstStyle/>
                    <a:p>
                      <a:pPr algn="ctr">
                        <a:lnSpc>
                          <a:spcPct val="150000"/>
                        </a:lnSpc>
                      </a:pPr>
                      <a:endParaRPr lang="en-US" sz="1800" dirty="0"/>
                    </a:p>
                  </a:txBody>
                  <a:tcPr marT="45730" marB="45730" anchor="ctr"/>
                </a:tc>
                <a:tc>
                  <a:txBody>
                    <a:bodyPr/>
                    <a:lstStyle/>
                    <a:p>
                      <a:pPr algn="ctr"/>
                      <a:r>
                        <a:rPr lang="en-US" sz="1800" dirty="0"/>
                        <a:t>Name</a:t>
                      </a:r>
                      <a:endParaRPr lang="en-US" sz="1800" b="0" dirty="0">
                        <a:solidFill>
                          <a:schemeClr val="tx1"/>
                        </a:solidFill>
                      </a:endParaRPr>
                    </a:p>
                  </a:txBody>
                  <a:tcPr marT="45730" marB="45730"/>
                </a:tc>
                <a:tc>
                  <a:txBody>
                    <a:bodyPr/>
                    <a:lstStyle/>
                    <a:p>
                      <a:pPr algn="ctr"/>
                      <a:r>
                        <a:rPr lang="en-US" sz="1800" dirty="0"/>
                        <a:t>Reg. No:</a:t>
                      </a:r>
                      <a:endParaRPr lang="en-US" sz="1800" b="0" dirty="0">
                        <a:solidFill>
                          <a:schemeClr val="tx1"/>
                        </a:solidFill>
                      </a:endParaRPr>
                    </a:p>
                  </a:txBody>
                  <a:tcPr marT="45730" marB="45730"/>
                </a:tc>
                <a:tc>
                  <a:txBody>
                    <a:bodyPr/>
                    <a:lstStyle/>
                    <a:p>
                      <a:pPr algn="ctr"/>
                      <a:r>
                        <a:rPr lang="en-US" sz="1800" dirty="0"/>
                        <a:t>Photo</a:t>
                      </a:r>
                      <a:endParaRPr lang="en-US" sz="1800" b="0" dirty="0">
                        <a:solidFill>
                          <a:schemeClr val="tx1"/>
                        </a:solidFill>
                      </a:endParaRPr>
                    </a:p>
                  </a:txBody>
                  <a:tcPr marT="45730" marB="45730"/>
                </a:tc>
                <a:extLst>
                  <a:ext uri="{0D108BD9-81ED-4DB2-BD59-A6C34878D82A}">
                    <a16:rowId xmlns:a16="http://schemas.microsoft.com/office/drawing/2014/main" val="10000"/>
                  </a:ext>
                </a:extLst>
              </a:tr>
              <a:tr h="1056406">
                <a:tc>
                  <a:txBody>
                    <a:bodyPr/>
                    <a:lstStyle/>
                    <a:p>
                      <a:r>
                        <a:rPr lang="en-US" sz="1800" dirty="0"/>
                        <a:t>Group</a:t>
                      </a:r>
                      <a:r>
                        <a:rPr lang="en-US" sz="1800" baseline="0" dirty="0"/>
                        <a:t> Leader</a:t>
                      </a:r>
                      <a:endParaRPr lang="en-US" sz="1800" dirty="0">
                        <a:solidFill>
                          <a:schemeClr val="tx1"/>
                        </a:solidFill>
                      </a:endParaRPr>
                    </a:p>
                  </a:txBody>
                  <a:tcPr marT="45730" marB="45730" anchor="ctr"/>
                </a:tc>
                <a:tc>
                  <a:txBody>
                    <a:bodyPr/>
                    <a:lstStyle/>
                    <a:p>
                      <a:pPr algn="ctr"/>
                      <a:r>
                        <a:rPr lang="en-US" dirty="0"/>
                        <a:t>MEEGODA S.Y.</a:t>
                      </a:r>
                    </a:p>
                  </a:txBody>
                  <a:tcPr marT="45730" marB="45730" anchor="ctr"/>
                </a:tc>
                <a:tc>
                  <a:txBody>
                    <a:bodyPr/>
                    <a:lstStyle/>
                    <a:p>
                      <a:pPr algn="ctr"/>
                      <a:r>
                        <a:rPr lang="en-US" sz="1800" dirty="0"/>
                        <a:t>204129M</a:t>
                      </a:r>
                      <a:endParaRPr lang="en-US" sz="1800" dirty="0">
                        <a:solidFill>
                          <a:schemeClr val="tx1"/>
                        </a:solidFill>
                      </a:endParaRPr>
                    </a:p>
                  </a:txBody>
                  <a:tcPr marT="45730" marB="45730" anchor="ctr"/>
                </a:tc>
                <a:tc>
                  <a:txBody>
                    <a:bodyPr/>
                    <a:lstStyle/>
                    <a:p>
                      <a:endParaRPr lang="en-US" sz="1800" dirty="0">
                        <a:solidFill>
                          <a:schemeClr val="tx1"/>
                        </a:solidFill>
                      </a:endParaRPr>
                    </a:p>
                  </a:txBody>
                  <a:tcPr marT="45730" marB="45730"/>
                </a:tc>
                <a:extLst>
                  <a:ext uri="{0D108BD9-81ED-4DB2-BD59-A6C34878D82A}">
                    <a16:rowId xmlns:a16="http://schemas.microsoft.com/office/drawing/2014/main" val="10001"/>
                  </a:ext>
                </a:extLst>
              </a:tr>
              <a:tr h="990670">
                <a:tc>
                  <a:txBody>
                    <a:bodyPr/>
                    <a:lstStyle/>
                    <a:p>
                      <a:r>
                        <a:rPr lang="en-US" sz="1800" dirty="0"/>
                        <a:t>Member 1</a:t>
                      </a:r>
                    </a:p>
                  </a:txBody>
                  <a:tcPr marT="45730" marB="45730" anchor="ctr"/>
                </a:tc>
                <a:tc>
                  <a:txBody>
                    <a:bodyPr/>
                    <a:lstStyle/>
                    <a:p>
                      <a:pPr algn="ctr"/>
                      <a:r>
                        <a:rPr lang="en-US" dirty="0"/>
                        <a:t>SENEVIRATHNE Y.M.N.N</a:t>
                      </a:r>
                    </a:p>
                  </a:txBody>
                  <a:tcPr marT="45730" marB="45730" anchor="ctr"/>
                </a:tc>
                <a:tc>
                  <a:txBody>
                    <a:bodyPr/>
                    <a:lstStyle/>
                    <a:p>
                      <a:pPr algn="ctr"/>
                      <a:r>
                        <a:rPr lang="en-US" sz="1800" dirty="0"/>
                        <a:t>204197R</a:t>
                      </a:r>
                    </a:p>
                  </a:txBody>
                  <a:tcPr marT="45730" marB="45730" anchor="ctr"/>
                </a:tc>
                <a:tc>
                  <a:txBody>
                    <a:bodyPr/>
                    <a:lstStyle/>
                    <a:p>
                      <a:endParaRPr lang="en-US" sz="1800" dirty="0"/>
                    </a:p>
                  </a:txBody>
                  <a:tcPr marT="45730" marB="45730" anchor="ctr"/>
                </a:tc>
                <a:extLst>
                  <a:ext uri="{0D108BD9-81ED-4DB2-BD59-A6C34878D82A}">
                    <a16:rowId xmlns:a16="http://schemas.microsoft.com/office/drawing/2014/main" val="10002"/>
                  </a:ext>
                </a:extLst>
              </a:tr>
              <a:tr h="990670">
                <a:tc>
                  <a:txBody>
                    <a:bodyPr/>
                    <a:lstStyle/>
                    <a:p>
                      <a:r>
                        <a:rPr lang="en-US" sz="1800" dirty="0"/>
                        <a:t>Member 2</a:t>
                      </a:r>
                    </a:p>
                  </a:txBody>
                  <a:tcPr marT="45730" marB="45730" anchor="ctr"/>
                </a:tc>
                <a:tc>
                  <a:txBody>
                    <a:bodyPr/>
                    <a:lstStyle/>
                    <a:p>
                      <a:pPr algn="ctr"/>
                      <a:r>
                        <a:rPr lang="en-US" dirty="0"/>
                        <a:t>SANJAYA B.H.</a:t>
                      </a:r>
                    </a:p>
                  </a:txBody>
                  <a:tcPr marT="45730" marB="45730" anchor="ctr"/>
                </a:tc>
                <a:tc>
                  <a:txBody>
                    <a:bodyPr/>
                    <a:lstStyle/>
                    <a:p>
                      <a:pPr algn="ctr"/>
                      <a:r>
                        <a:rPr lang="en-US" sz="1800" dirty="0"/>
                        <a:t>204189U</a:t>
                      </a:r>
                    </a:p>
                  </a:txBody>
                  <a:tcPr marT="45730" marB="45730" anchor="ctr"/>
                </a:tc>
                <a:tc>
                  <a:txBody>
                    <a:bodyPr/>
                    <a:lstStyle/>
                    <a:p>
                      <a:endParaRPr lang="en-US" sz="1800" dirty="0"/>
                    </a:p>
                  </a:txBody>
                  <a:tcPr marT="45730" marB="45730"/>
                </a:tc>
                <a:extLst>
                  <a:ext uri="{0D108BD9-81ED-4DB2-BD59-A6C34878D82A}">
                    <a16:rowId xmlns:a16="http://schemas.microsoft.com/office/drawing/2014/main" val="2296561936"/>
                  </a:ext>
                </a:extLst>
              </a:tr>
              <a:tr h="939590">
                <a:tc>
                  <a:txBody>
                    <a:bodyPr/>
                    <a:lstStyle/>
                    <a:p>
                      <a:r>
                        <a:rPr lang="en-US" sz="1800" dirty="0"/>
                        <a:t>Member 3</a:t>
                      </a:r>
                    </a:p>
                  </a:txBody>
                  <a:tcPr marT="45730" marB="45730" anchor="ctr"/>
                </a:tc>
                <a:tc>
                  <a:txBody>
                    <a:bodyPr/>
                    <a:lstStyle/>
                    <a:p>
                      <a:pPr algn="ctr"/>
                      <a:r>
                        <a:rPr lang="en-US" dirty="0"/>
                        <a:t>DINUSHA K.M.</a:t>
                      </a:r>
                    </a:p>
                  </a:txBody>
                  <a:tcPr marT="45730" marB="45730" anchor="ctr"/>
                </a:tc>
                <a:tc>
                  <a:txBody>
                    <a:bodyPr/>
                    <a:lstStyle/>
                    <a:p>
                      <a:pPr algn="ctr"/>
                      <a:r>
                        <a:rPr lang="en-US" sz="1800" dirty="0"/>
                        <a:t>204042N</a:t>
                      </a:r>
                    </a:p>
                  </a:txBody>
                  <a:tcPr marT="45730" marB="45730" anchor="ctr"/>
                </a:tc>
                <a:tc>
                  <a:txBody>
                    <a:bodyPr/>
                    <a:lstStyle/>
                    <a:p>
                      <a:endParaRPr lang="en-US" sz="1800" dirty="0"/>
                    </a:p>
                  </a:txBody>
                  <a:tcPr marT="45730" marB="45730"/>
                </a:tc>
                <a:extLst>
                  <a:ext uri="{0D108BD9-81ED-4DB2-BD59-A6C34878D82A}">
                    <a16:rowId xmlns:a16="http://schemas.microsoft.com/office/drawing/2014/main" val="10005"/>
                  </a:ext>
                </a:extLst>
              </a:tr>
            </a:tbl>
          </a:graphicData>
        </a:graphic>
      </p:graphicFrame>
      <p:pic>
        <p:nvPicPr>
          <p:cNvPr id="11345" name="Picture 1">
            <a:extLst>
              <a:ext uri="{FF2B5EF4-FFF2-40B4-BE49-F238E27FC236}">
                <a16:creationId xmlns:a16="http://schemas.microsoft.com/office/drawing/2014/main" id="{CC5BFCF2-4516-4709-BEB9-C266A1B76B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8162" y="1872161"/>
            <a:ext cx="711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6" name="Picture 1">
            <a:extLst>
              <a:ext uri="{FF2B5EF4-FFF2-40B4-BE49-F238E27FC236}">
                <a16:creationId xmlns:a16="http://schemas.microsoft.com/office/drawing/2014/main" id="{B5D2382A-7903-43AF-8147-0C4B787F8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78162" y="3909463"/>
            <a:ext cx="711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8" name="Picture 15">
            <a:extLst>
              <a:ext uri="{FF2B5EF4-FFF2-40B4-BE49-F238E27FC236}">
                <a16:creationId xmlns:a16="http://schemas.microsoft.com/office/drawing/2014/main" id="{9F3C62CF-67BE-44D5-9587-94223DD70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987" y="2987268"/>
            <a:ext cx="7175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9" name="Picture 16">
            <a:extLst>
              <a:ext uri="{FF2B5EF4-FFF2-40B4-BE49-F238E27FC236}">
                <a16:creationId xmlns:a16="http://schemas.microsoft.com/office/drawing/2014/main" id="{E87ABEF0-7AA7-463D-8E37-ACC0E2EAC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4987" y="4884717"/>
            <a:ext cx="7112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50" name="Title 1">
            <a:extLst>
              <a:ext uri="{FF2B5EF4-FFF2-40B4-BE49-F238E27FC236}">
                <a16:creationId xmlns:a16="http://schemas.microsoft.com/office/drawing/2014/main" id="{83DCEEA9-EF29-4E5D-B066-3C337A17B0D4}"/>
              </a:ext>
            </a:extLst>
          </p:cNvPr>
          <p:cNvSpPr>
            <a:spLocks noGrp="1"/>
          </p:cNvSpPr>
          <p:nvPr>
            <p:ph type="title"/>
          </p:nvPr>
        </p:nvSpPr>
        <p:spPr>
          <a:xfrm>
            <a:off x="0" y="0"/>
            <a:ext cx="9144000" cy="1143000"/>
          </a:xfrm>
          <a:solidFill>
            <a:srgbClr val="0070C0"/>
          </a:solidFill>
        </p:spPr>
        <p:txBody>
          <a:bodyPr>
            <a:normAutofit/>
          </a:bodyPr>
          <a:lstStyle/>
          <a:p>
            <a:pPr eaLnBrk="1" hangingPunct="1"/>
            <a:r>
              <a:rPr lang="en-US" altLang="en-US" sz="4000" b="1" dirty="0">
                <a:solidFill>
                  <a:schemeClr val="bg1"/>
                </a:solidFill>
                <a:latin typeface="Calibri Light (Headings)"/>
                <a:cs typeface="Times New Roman" panose="02020603050405020304" pitchFamily="18" charset="0"/>
              </a:rPr>
              <a:t>Group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36360CDE-9C9C-4359-8060-1E6DAC617130}"/>
              </a:ext>
            </a:extLst>
          </p:cNvPr>
          <p:cNvGraphicFramePr>
            <a:graphicFrameLocks noGrp="1"/>
          </p:cNvGraphicFramePr>
          <p:nvPr>
            <p:ph sz="quarter" idx="1"/>
            <p:extLst>
              <p:ext uri="{D42A27DB-BD31-4B8C-83A1-F6EECF244321}">
                <p14:modId xmlns:p14="http://schemas.microsoft.com/office/powerpoint/2010/main" val="1538743522"/>
              </p:ext>
            </p:extLst>
          </p:nvPr>
        </p:nvGraphicFramePr>
        <p:xfrm>
          <a:off x="457200" y="1574800"/>
          <a:ext cx="8229600" cy="3291466"/>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96139">
                <a:tc>
                  <a:txBody>
                    <a:bodyPr/>
                    <a:lstStyle/>
                    <a:p>
                      <a:pPr algn="ctr"/>
                      <a:r>
                        <a:rPr lang="en-US" sz="2000" dirty="0">
                          <a:latin typeface="Times New Roman" panose="02020603050405020304" pitchFamily="18" charset="0"/>
                          <a:cs typeface="Times New Roman" panose="02020603050405020304" pitchFamily="18" charset="0"/>
                        </a:rPr>
                        <a:t>Software</a:t>
                      </a:r>
                    </a:p>
                  </a:txBody>
                  <a:tcPr marT="45708" marB="45708"/>
                </a:tc>
                <a:tc>
                  <a:txBody>
                    <a:bodyPr/>
                    <a:lstStyle/>
                    <a:p>
                      <a:pPr algn="ctr"/>
                      <a:r>
                        <a:rPr lang="en-US" sz="2000" dirty="0">
                          <a:latin typeface="Times New Roman" panose="02020603050405020304" pitchFamily="18" charset="0"/>
                          <a:cs typeface="Times New Roman" panose="02020603050405020304" pitchFamily="18" charset="0"/>
                        </a:rPr>
                        <a:t>Usage</a:t>
                      </a:r>
                    </a:p>
                  </a:txBody>
                  <a:tcPr marT="45708" marB="45708"/>
                </a:tc>
                <a:extLst>
                  <a:ext uri="{0D108BD9-81ED-4DB2-BD59-A6C34878D82A}">
                    <a16:rowId xmlns:a16="http://schemas.microsoft.com/office/drawing/2014/main" val="10000"/>
                  </a:ext>
                </a:extLst>
              </a:tr>
              <a:tr h="700862">
                <a:tc>
                  <a:txBody>
                    <a:bodyPr/>
                    <a:lstStyle/>
                    <a:p>
                      <a:r>
                        <a:rPr lang="en-US" sz="2000" dirty="0">
                          <a:latin typeface="Times New Roman" panose="02020603050405020304" pitchFamily="18" charset="0"/>
                          <a:cs typeface="Times New Roman" panose="02020603050405020304" pitchFamily="18" charset="0"/>
                        </a:rPr>
                        <a:t>Atmel studio</a:t>
                      </a:r>
                    </a:p>
                  </a:txBody>
                  <a:tcPr marT="45708" marB="45708"/>
                </a:tc>
                <a:tc>
                  <a:txBody>
                    <a:bodyPr/>
                    <a:lstStyle/>
                    <a:p>
                      <a:r>
                        <a:rPr lang="en-US" sz="2000" dirty="0">
                          <a:latin typeface="Times New Roman" panose="02020603050405020304" pitchFamily="18" charset="0"/>
                          <a:cs typeface="Times New Roman" panose="02020603050405020304" pitchFamily="18" charset="0"/>
                        </a:rPr>
                        <a:t>To </a:t>
                      </a:r>
                      <a:r>
                        <a:rPr lang="en-US" sz="2000">
                          <a:latin typeface="Times New Roman" panose="02020603050405020304" pitchFamily="18" charset="0"/>
                          <a:cs typeface="Times New Roman" panose="02020603050405020304" pitchFamily="18" charset="0"/>
                        </a:rPr>
                        <a:t>programm</a:t>
                      </a:r>
                      <a:r>
                        <a:rPr lang="en-US" sz="2000" baseline="0">
                          <a:latin typeface="Times New Roman" panose="02020603050405020304" pitchFamily="18" charset="0"/>
                          <a:cs typeface="Times New Roman" panose="02020603050405020304" pitchFamily="18" charset="0"/>
                        </a:rPr>
                        <a:t>e</a:t>
                      </a:r>
                      <a:r>
                        <a:rPr lang="en-US" sz="2000" baseline="0" dirty="0">
                          <a:latin typeface="Times New Roman" panose="02020603050405020304" pitchFamily="18" charset="0"/>
                          <a:cs typeface="Times New Roman" panose="02020603050405020304" pitchFamily="18" charset="0"/>
                        </a:rPr>
                        <a:t> Atmega32 microcontroller</a:t>
                      </a:r>
                      <a:endParaRPr lang="en-US" sz="2000" dirty="0">
                        <a:latin typeface="Times New Roman" panose="02020603050405020304" pitchFamily="18" charset="0"/>
                        <a:cs typeface="Times New Roman" panose="02020603050405020304" pitchFamily="18" charset="0"/>
                      </a:endParaRPr>
                    </a:p>
                  </a:txBody>
                  <a:tcPr marT="45708" marB="45708"/>
                </a:tc>
                <a:extLst>
                  <a:ext uri="{0D108BD9-81ED-4DB2-BD59-A6C34878D82A}">
                    <a16:rowId xmlns:a16="http://schemas.microsoft.com/office/drawing/2014/main" val="10001"/>
                  </a:ext>
                </a:extLst>
              </a:tr>
              <a:tr h="1005586">
                <a:tc>
                  <a:txBody>
                    <a:bodyPr/>
                    <a:lstStyle/>
                    <a:p>
                      <a:r>
                        <a:rPr lang="en-US" sz="2000" dirty="0">
                          <a:latin typeface="Times New Roman" panose="02020603050405020304" pitchFamily="18" charset="0"/>
                          <a:cs typeface="Times New Roman" panose="02020603050405020304" pitchFamily="18" charset="0"/>
                        </a:rPr>
                        <a:t>Proteus software</a:t>
                      </a:r>
                    </a:p>
                  </a:txBody>
                  <a:tcPr marT="45708" marB="45708"/>
                </a:tc>
                <a:tc>
                  <a:txBody>
                    <a:bodyPr/>
                    <a:lstStyle/>
                    <a:p>
                      <a:r>
                        <a:rPr lang="en-US" sz="2000" dirty="0">
                          <a:latin typeface="Times New Roman" panose="02020603050405020304" pitchFamily="18" charset="0"/>
                          <a:cs typeface="Times New Roman" panose="02020603050405020304" pitchFamily="18" charset="0"/>
                        </a:rPr>
                        <a:t>To simulate the code written</a:t>
                      </a:r>
                      <a:r>
                        <a:rPr lang="en-US" sz="2000" baseline="0" dirty="0">
                          <a:latin typeface="Times New Roman" panose="02020603050405020304" pitchFamily="18" charset="0"/>
                          <a:cs typeface="Times New Roman" panose="02020603050405020304" pitchFamily="18" charset="0"/>
                        </a:rPr>
                        <a:t> for microcontroller</a:t>
                      </a:r>
                      <a:endParaRPr lang="en-US" sz="2000" dirty="0">
                        <a:latin typeface="Times New Roman" panose="02020603050405020304" pitchFamily="18" charset="0"/>
                        <a:cs typeface="Times New Roman" panose="02020603050405020304" pitchFamily="18" charset="0"/>
                      </a:endParaRPr>
                    </a:p>
                  </a:txBody>
                  <a:tcPr marT="45708" marB="45708"/>
                </a:tc>
                <a:extLst>
                  <a:ext uri="{0D108BD9-81ED-4DB2-BD59-A6C34878D82A}">
                    <a16:rowId xmlns:a16="http://schemas.microsoft.com/office/drawing/2014/main" val="10002"/>
                  </a:ext>
                </a:extLst>
              </a:tr>
              <a:tr h="396139">
                <a:tc>
                  <a:txBody>
                    <a:bodyPr/>
                    <a:lstStyle/>
                    <a:p>
                      <a:r>
                        <a:rPr lang="en-US" sz="2000" baseline="0" dirty="0">
                          <a:latin typeface="Times New Roman" panose="02020603050405020304" pitchFamily="18" charset="0"/>
                          <a:cs typeface="Times New Roman" panose="02020603050405020304" pitchFamily="18" charset="0"/>
                        </a:rPr>
                        <a:t>Blender/Adobe illustrator</a:t>
                      </a:r>
                      <a:endParaRPr lang="en-US" sz="2000" dirty="0">
                        <a:latin typeface="Times New Roman" panose="02020603050405020304" pitchFamily="18" charset="0"/>
                        <a:cs typeface="Times New Roman" panose="02020603050405020304" pitchFamily="18" charset="0"/>
                      </a:endParaRPr>
                    </a:p>
                  </a:txBody>
                  <a:tcPr marT="45708" marB="45708"/>
                </a:tc>
                <a:tc>
                  <a:txBody>
                    <a:bodyPr/>
                    <a:lstStyle/>
                    <a:p>
                      <a:r>
                        <a:rPr lang="en-US" sz="2000" dirty="0">
                          <a:latin typeface="Times New Roman" panose="02020603050405020304" pitchFamily="18" charset="0"/>
                          <a:cs typeface="Times New Roman" panose="02020603050405020304" pitchFamily="18" charset="0"/>
                        </a:rPr>
                        <a:t>To develop</a:t>
                      </a:r>
                      <a:r>
                        <a:rPr lang="en-US" sz="2000" baseline="0" dirty="0">
                          <a:latin typeface="Times New Roman" panose="02020603050405020304" pitchFamily="18" charset="0"/>
                          <a:cs typeface="Times New Roman" panose="02020603050405020304" pitchFamily="18" charset="0"/>
                        </a:rPr>
                        <a:t> and animate the 3d model</a:t>
                      </a:r>
                      <a:endParaRPr lang="en-US" sz="2000" dirty="0">
                        <a:latin typeface="Times New Roman" panose="02020603050405020304" pitchFamily="18" charset="0"/>
                        <a:cs typeface="Times New Roman" panose="02020603050405020304" pitchFamily="18" charset="0"/>
                      </a:endParaRPr>
                    </a:p>
                  </a:txBody>
                  <a:tcPr marT="45708" marB="45708"/>
                </a:tc>
                <a:extLst>
                  <a:ext uri="{0D108BD9-81ED-4DB2-BD59-A6C34878D82A}">
                    <a16:rowId xmlns:a16="http://schemas.microsoft.com/office/drawing/2014/main" val="10003"/>
                  </a:ext>
                </a:extLst>
              </a:tr>
              <a:tr h="396139">
                <a:tc>
                  <a:txBody>
                    <a:bodyPr/>
                    <a:lstStyle/>
                    <a:p>
                      <a:r>
                        <a:rPr lang="en-US" sz="2000" dirty="0">
                          <a:latin typeface="Times New Roman" panose="02020603050405020304" pitchFamily="18" charset="0"/>
                          <a:cs typeface="Times New Roman" panose="02020603050405020304" pitchFamily="18" charset="0"/>
                        </a:rPr>
                        <a:t>Ki cad</a:t>
                      </a:r>
                    </a:p>
                  </a:txBody>
                  <a:tcPr marT="45708" marB="45708"/>
                </a:tc>
                <a:tc>
                  <a:txBody>
                    <a:bodyPr/>
                    <a:lstStyle/>
                    <a:p>
                      <a:r>
                        <a:rPr lang="en-US" sz="2000" dirty="0">
                          <a:latin typeface="Times New Roman" panose="02020603050405020304" pitchFamily="18" charset="0"/>
                          <a:cs typeface="Times New Roman" panose="02020603050405020304" pitchFamily="18" charset="0"/>
                        </a:rPr>
                        <a:t>To design the </a:t>
                      </a:r>
                      <a:r>
                        <a:rPr lang="en-US" sz="2000" dirty="0" err="1">
                          <a:latin typeface="Times New Roman" panose="02020603050405020304" pitchFamily="18" charset="0"/>
                          <a:cs typeface="Times New Roman" panose="02020603050405020304" pitchFamily="18" charset="0"/>
                        </a:rPr>
                        <a:t>pcb</a:t>
                      </a:r>
                      <a:r>
                        <a:rPr lang="en-US" sz="2000" dirty="0">
                          <a:latin typeface="Times New Roman" panose="02020603050405020304" pitchFamily="18" charset="0"/>
                          <a:cs typeface="Times New Roman" panose="02020603050405020304" pitchFamily="18" charset="0"/>
                        </a:rPr>
                        <a:t> layout</a:t>
                      </a:r>
                    </a:p>
                  </a:txBody>
                  <a:tcPr marT="45708" marB="45708"/>
                </a:tc>
                <a:extLst>
                  <a:ext uri="{0D108BD9-81ED-4DB2-BD59-A6C34878D82A}">
                    <a16:rowId xmlns:a16="http://schemas.microsoft.com/office/drawing/2014/main" val="522869638"/>
                  </a:ext>
                </a:extLst>
              </a:tr>
              <a:tr h="396139">
                <a:tc>
                  <a:txBody>
                    <a:bodyPr/>
                    <a:lstStyle/>
                    <a:p>
                      <a:r>
                        <a:rPr lang="en-US" sz="2000" dirty="0">
                          <a:latin typeface="Times New Roman" panose="02020603050405020304" pitchFamily="18" charset="0"/>
                          <a:cs typeface="Times New Roman" panose="02020603050405020304" pitchFamily="18" charset="0"/>
                        </a:rPr>
                        <a:t>Easy EDA</a:t>
                      </a:r>
                    </a:p>
                  </a:txBody>
                  <a:tcPr marT="45708" marB="45708"/>
                </a:tc>
                <a:tc>
                  <a:txBody>
                    <a:bodyPr/>
                    <a:lstStyle/>
                    <a:p>
                      <a:r>
                        <a:rPr lang="en-US" sz="2000" dirty="0">
                          <a:latin typeface="Times New Roman" panose="02020603050405020304" pitchFamily="18" charset="0"/>
                          <a:cs typeface="Times New Roman" panose="02020603050405020304" pitchFamily="18" charset="0"/>
                        </a:rPr>
                        <a:t>To design the schematic design</a:t>
                      </a:r>
                    </a:p>
                  </a:txBody>
                  <a:tcPr marT="45708" marB="45708"/>
                </a:tc>
                <a:extLst>
                  <a:ext uri="{0D108BD9-81ED-4DB2-BD59-A6C34878D82A}">
                    <a16:rowId xmlns:a16="http://schemas.microsoft.com/office/drawing/2014/main" val="2933900716"/>
                  </a:ext>
                </a:extLst>
              </a:tr>
            </a:tbl>
          </a:graphicData>
        </a:graphic>
      </p:graphicFrame>
      <p:pic>
        <p:nvPicPr>
          <p:cNvPr id="24596" name="Picture 2">
            <a:extLst>
              <a:ext uri="{FF2B5EF4-FFF2-40B4-BE49-F238E27FC236}">
                <a16:creationId xmlns:a16="http://schemas.microsoft.com/office/drawing/2014/main" id="{F81A62D0-4D61-4858-BC16-B0FABB24A0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910356"/>
            <a:ext cx="16764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3">
            <a:extLst>
              <a:ext uri="{FF2B5EF4-FFF2-40B4-BE49-F238E27FC236}">
                <a16:creationId xmlns:a16="http://schemas.microsoft.com/office/drawing/2014/main" id="{9F59550A-EABF-479D-BA4E-ACB077261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789" y="4923056"/>
            <a:ext cx="12954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4">
            <a:extLst>
              <a:ext uri="{FF2B5EF4-FFF2-40B4-BE49-F238E27FC236}">
                <a16:creationId xmlns:a16="http://schemas.microsoft.com/office/drawing/2014/main" id="{E67BD17C-04F8-4911-97A0-8BAECC76DBD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7856" y="5067679"/>
            <a:ext cx="2895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6">
            <a:extLst>
              <a:ext uri="{FF2B5EF4-FFF2-40B4-BE49-F238E27FC236}">
                <a16:creationId xmlns:a16="http://schemas.microsoft.com/office/drawing/2014/main" id="{4CC8DA91-1DB5-40D1-B19C-569BAFFDA8C7}"/>
              </a:ext>
            </a:extLst>
          </p:cNvPr>
          <p:cNvPicPr>
            <a:picLocks noChangeAspect="1"/>
          </p:cNvPicPr>
          <p:nvPr/>
        </p:nvPicPr>
        <p:blipFill>
          <a:blip r:embed="rId6">
            <a:extLst>
              <a:ext uri="{28A0092B-C50C-407E-A947-70E740481C1C}">
                <a14:useLocalDpi xmlns:a14="http://schemas.microsoft.com/office/drawing/2010/main" val="0"/>
              </a:ext>
            </a:extLst>
          </a:blip>
          <a:srcRect l="30190" t="9747" r="30817" b="14781"/>
          <a:stretch>
            <a:fillRect/>
          </a:stretch>
        </p:blipFill>
        <p:spPr bwMode="auto">
          <a:xfrm>
            <a:off x="8110542" y="4912581"/>
            <a:ext cx="956487" cy="92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EDC64513-CA22-4D1F-9083-FF0C5EB80855}"/>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rPr>
              <a:t>Resources used</a:t>
            </a:r>
          </a:p>
        </p:txBody>
      </p:sp>
      <p:pic>
        <p:nvPicPr>
          <p:cNvPr id="3" name="Picture 2" descr="A blue and white logo&#10;&#10;Description automatically generated with low confidence">
            <a:extLst>
              <a:ext uri="{FF2B5EF4-FFF2-40B4-BE49-F238E27FC236}">
                <a16:creationId xmlns:a16="http://schemas.microsoft.com/office/drawing/2014/main" id="{147A0D72-3C12-45BB-E114-EE9250B456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3456" y="5085093"/>
            <a:ext cx="1889752" cy="7698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A960881-B50D-444D-86C4-DFE365E7EB1F}"/>
              </a:ext>
            </a:extLst>
          </p:cNvPr>
          <p:cNvSpPr>
            <a:spLocks noGrp="1"/>
          </p:cNvSpPr>
          <p:nvPr>
            <p:ph type="title"/>
          </p:nvPr>
        </p:nvSpPr>
        <p:spPr>
          <a:xfrm>
            <a:off x="0" y="0"/>
            <a:ext cx="9144000" cy="1066800"/>
          </a:xfrm>
          <a:solidFill>
            <a:srgbClr val="0070C0"/>
          </a:solidFill>
        </p:spPr>
        <p:txBody>
          <a:bodyPr/>
          <a:lstStyle/>
          <a:p>
            <a:pPr eaLnBrk="1" hangingPunct="1"/>
            <a:r>
              <a:rPr lang="en-US" altLang="en-US" sz="4400" b="1" dirty="0">
                <a:solidFill>
                  <a:schemeClr val="bg1"/>
                </a:solidFill>
                <a:latin typeface="Calibri Light (Headings)"/>
              </a:rPr>
              <a:t> </a:t>
            </a:r>
            <a:r>
              <a:rPr lang="en-US" altLang="en-US" sz="4000" b="1" dirty="0">
                <a:solidFill>
                  <a:schemeClr val="bg1"/>
                </a:solidFill>
                <a:latin typeface="Calibri Light (Headings)"/>
              </a:rPr>
              <a:t>Total cost Estimation</a:t>
            </a:r>
            <a:endParaRPr lang="en-US" altLang="en-US" sz="4400" b="1" dirty="0">
              <a:solidFill>
                <a:schemeClr val="bg1"/>
              </a:solidFill>
              <a:latin typeface="Calibri Light (Headings)"/>
            </a:endParaRPr>
          </a:p>
        </p:txBody>
      </p:sp>
      <p:graphicFrame>
        <p:nvGraphicFramePr>
          <p:cNvPr id="2" name="Table 1">
            <a:extLst>
              <a:ext uri="{FF2B5EF4-FFF2-40B4-BE49-F238E27FC236}">
                <a16:creationId xmlns:a16="http://schemas.microsoft.com/office/drawing/2014/main" id="{AC6C1B8E-935A-4A4E-B361-240EB660250B}"/>
              </a:ext>
            </a:extLst>
          </p:cNvPr>
          <p:cNvGraphicFramePr>
            <a:graphicFrameLocks noGrp="1"/>
          </p:cNvGraphicFramePr>
          <p:nvPr>
            <p:extLst>
              <p:ext uri="{D42A27DB-BD31-4B8C-83A1-F6EECF244321}">
                <p14:modId xmlns:p14="http://schemas.microsoft.com/office/powerpoint/2010/main" val="2407896398"/>
              </p:ext>
            </p:extLst>
          </p:nvPr>
        </p:nvGraphicFramePr>
        <p:xfrm>
          <a:off x="1485899" y="1142999"/>
          <a:ext cx="6735312" cy="5199072"/>
        </p:xfrm>
        <a:graphic>
          <a:graphicData uri="http://schemas.openxmlformats.org/drawingml/2006/table">
            <a:tbl>
              <a:tblPr firstRow="1" bandRow="1">
                <a:tableStyleId>{5C22544A-7EE6-4342-B048-85BDC9FD1C3A}</a:tableStyleId>
              </a:tblPr>
              <a:tblGrid>
                <a:gridCol w="2166224">
                  <a:extLst>
                    <a:ext uri="{9D8B030D-6E8A-4147-A177-3AD203B41FA5}">
                      <a16:colId xmlns:a16="http://schemas.microsoft.com/office/drawing/2014/main" val="1182074104"/>
                    </a:ext>
                  </a:extLst>
                </a:gridCol>
                <a:gridCol w="1201432">
                  <a:extLst>
                    <a:ext uri="{9D8B030D-6E8A-4147-A177-3AD203B41FA5}">
                      <a16:colId xmlns:a16="http://schemas.microsoft.com/office/drawing/2014/main" val="1727687998"/>
                    </a:ext>
                  </a:extLst>
                </a:gridCol>
                <a:gridCol w="1683828">
                  <a:extLst>
                    <a:ext uri="{9D8B030D-6E8A-4147-A177-3AD203B41FA5}">
                      <a16:colId xmlns:a16="http://schemas.microsoft.com/office/drawing/2014/main" val="1715128683"/>
                    </a:ext>
                  </a:extLst>
                </a:gridCol>
                <a:gridCol w="1683828">
                  <a:extLst>
                    <a:ext uri="{9D8B030D-6E8A-4147-A177-3AD203B41FA5}">
                      <a16:colId xmlns:a16="http://schemas.microsoft.com/office/drawing/2014/main" val="4117306701"/>
                    </a:ext>
                  </a:extLst>
                </a:gridCol>
              </a:tblGrid>
              <a:tr h="324942">
                <a:tc>
                  <a:txBody>
                    <a:bodyPr/>
                    <a:lstStyle/>
                    <a:p>
                      <a:pPr marL="0" marR="0">
                        <a:lnSpc>
                          <a:spcPct val="150000"/>
                        </a:lnSpc>
                        <a:spcBef>
                          <a:spcPts val="0"/>
                        </a:spcBef>
                        <a:spcAft>
                          <a:spcPts val="0"/>
                        </a:spcAft>
                      </a:pPr>
                      <a:r>
                        <a:rPr lang="en-US" sz="1200" b="1" dirty="0">
                          <a:effectLst/>
                          <a:latin typeface="Times New Roman" panose="02020603050405020304" pitchFamily="18" charset="0"/>
                          <a:ea typeface="Batang" panose="02030600000101010101" pitchFamily="18" charset="-127"/>
                        </a:rPr>
                        <a:t>Item/sensor</a:t>
                      </a:r>
                      <a:endParaRPr lang="en-GB" sz="1200" dirty="0">
                        <a:effectLst/>
                        <a:latin typeface="Times New Roman" panose="02020603050405020304" pitchFamily="18" charset="0"/>
                        <a:ea typeface="Batang" panose="02030600000101010101" pitchFamily="18" charset="-127"/>
                      </a:endParaRPr>
                    </a:p>
                  </a:txBody>
                  <a:tcPr marL="68580" marR="68580" marT="0" marB="0" anchor="ctr"/>
                </a:tc>
                <a:tc>
                  <a:txBody>
                    <a:bodyPr/>
                    <a:lstStyle/>
                    <a:p>
                      <a:pPr marL="0" marR="0">
                        <a:lnSpc>
                          <a:spcPct val="150000"/>
                        </a:lnSpc>
                        <a:spcBef>
                          <a:spcPts val="0"/>
                        </a:spcBef>
                        <a:spcAft>
                          <a:spcPts val="0"/>
                        </a:spcAft>
                      </a:pPr>
                      <a:r>
                        <a:rPr lang="en-US" sz="1200" b="1" dirty="0">
                          <a:effectLst/>
                          <a:latin typeface="Times New Roman" panose="02020603050405020304" pitchFamily="18" charset="0"/>
                          <a:ea typeface="Batang" panose="02030600000101010101" pitchFamily="18" charset="-127"/>
                        </a:rPr>
                        <a:t>quantity</a:t>
                      </a:r>
                      <a:endParaRPr lang="en-GB" sz="1200" dirty="0">
                        <a:effectLst/>
                        <a:latin typeface="Times New Roman" panose="02020603050405020304" pitchFamily="18" charset="0"/>
                        <a:ea typeface="Batang" panose="02030600000101010101" pitchFamily="18" charset="-127"/>
                      </a:endParaRPr>
                    </a:p>
                  </a:txBody>
                  <a:tcPr marL="68580" marR="68580" marT="0" marB="0" anchor="ctr"/>
                </a:tc>
                <a:tc>
                  <a:txBody>
                    <a:bodyPr/>
                    <a:lstStyle/>
                    <a:p>
                      <a:pPr marL="0" marR="0">
                        <a:lnSpc>
                          <a:spcPct val="150000"/>
                        </a:lnSpc>
                        <a:spcBef>
                          <a:spcPts val="0"/>
                        </a:spcBef>
                        <a:spcAft>
                          <a:spcPts val="0"/>
                        </a:spcAft>
                      </a:pPr>
                      <a:r>
                        <a:rPr lang="en-US" sz="1200" b="1" dirty="0">
                          <a:effectLst/>
                          <a:latin typeface="Times New Roman" panose="02020603050405020304" pitchFamily="18" charset="0"/>
                          <a:ea typeface="Batang" panose="02030600000101010101" pitchFamily="18" charset="-127"/>
                        </a:rPr>
                        <a:t>Unit price(Rs)</a:t>
                      </a:r>
                      <a:endParaRPr lang="en-GB" sz="1200" dirty="0">
                        <a:effectLst/>
                        <a:latin typeface="Times New Roman" panose="02020603050405020304" pitchFamily="18" charset="0"/>
                        <a:ea typeface="Batang" panose="02030600000101010101" pitchFamily="18" charset="-127"/>
                      </a:endParaRPr>
                    </a:p>
                  </a:txBody>
                  <a:tcPr marL="68580" marR="68580" marT="0" marB="0" anchor="ctr"/>
                </a:tc>
                <a:tc>
                  <a:txBody>
                    <a:bodyPr/>
                    <a:lstStyle/>
                    <a:p>
                      <a:pPr marL="0" marR="0" algn="r">
                        <a:lnSpc>
                          <a:spcPct val="150000"/>
                        </a:lnSpc>
                        <a:spcBef>
                          <a:spcPts val="0"/>
                        </a:spcBef>
                        <a:spcAft>
                          <a:spcPts val="0"/>
                        </a:spcAft>
                      </a:pPr>
                      <a:r>
                        <a:rPr lang="en-US" sz="1200" b="1" dirty="0">
                          <a:effectLst/>
                          <a:latin typeface="Times New Roman" panose="02020603050405020304" pitchFamily="18" charset="0"/>
                          <a:ea typeface="Batang" panose="02030600000101010101" pitchFamily="18" charset="-127"/>
                        </a:rPr>
                        <a:t>Cost(Rs)</a:t>
                      </a:r>
                      <a:endParaRPr lang="en-GB" sz="1200" dirty="0">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1813268366"/>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Ultrasonic sensor (HCSR04)</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 3</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600.00</a:t>
                      </a:r>
                    </a:p>
                  </a:txBody>
                  <a:tcPr marL="68580" marR="68580" marT="0" marB="0"/>
                </a:tc>
                <a:extLst>
                  <a:ext uri="{0D108BD9-81ED-4DB2-BD59-A6C34878D82A}">
                    <a16:rowId xmlns:a16="http://schemas.microsoft.com/office/drawing/2014/main" val="2475154454"/>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Stepper motor(Nema 17)</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10</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2700.00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27,000.00</a:t>
                      </a:r>
                    </a:p>
                  </a:txBody>
                  <a:tcPr marL="68580" marR="68580" marT="0" marB="0"/>
                </a:tc>
                <a:extLst>
                  <a:ext uri="{0D108BD9-81ED-4DB2-BD59-A6C34878D82A}">
                    <a16:rowId xmlns:a16="http://schemas.microsoft.com/office/drawing/2014/main" val="2614031333"/>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Micro Servo motor(5V)</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4</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600.00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3000.00</a:t>
                      </a:r>
                    </a:p>
                  </a:txBody>
                  <a:tcPr marL="68580" marR="68580" marT="0" marB="0"/>
                </a:tc>
                <a:extLst>
                  <a:ext uri="{0D108BD9-81ED-4DB2-BD59-A6C34878D82A}">
                    <a16:rowId xmlns:a16="http://schemas.microsoft.com/office/drawing/2014/main" val="845404019"/>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Keypad</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160.00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160.00</a:t>
                      </a:r>
                    </a:p>
                  </a:txBody>
                  <a:tcPr marL="68580" marR="68580" marT="0" marB="0"/>
                </a:tc>
                <a:extLst>
                  <a:ext uri="{0D108BD9-81ED-4DB2-BD59-A6C34878D82A}">
                    <a16:rowId xmlns:a16="http://schemas.microsoft.com/office/drawing/2014/main" val="1098685766"/>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Cutter</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500.00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500.00</a:t>
                      </a:r>
                    </a:p>
                  </a:txBody>
                  <a:tcPr marL="68580" marR="68580" marT="0" marB="0"/>
                </a:tc>
                <a:extLst>
                  <a:ext uri="{0D108BD9-81ED-4DB2-BD59-A6C34878D82A}">
                    <a16:rowId xmlns:a16="http://schemas.microsoft.com/office/drawing/2014/main" val="2690965633"/>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16x2 LCD (LM016L)</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1200.00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1200.00</a:t>
                      </a:r>
                    </a:p>
                  </a:txBody>
                  <a:tcPr marL="68580" marR="68580" marT="0" marB="0"/>
                </a:tc>
                <a:extLst>
                  <a:ext uri="{0D108BD9-81ED-4DB2-BD59-A6C34878D82A}">
                    <a16:rowId xmlns:a16="http://schemas.microsoft.com/office/drawing/2014/main" val="1343352252"/>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CD4052BCM (1 to 4 demux)</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7</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400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2800.00</a:t>
                      </a:r>
                    </a:p>
                  </a:txBody>
                  <a:tcPr marL="68580" marR="68580" marT="0" marB="0"/>
                </a:tc>
                <a:extLst>
                  <a:ext uri="{0D108BD9-81ED-4DB2-BD59-A6C34878D82A}">
                    <a16:rowId xmlns:a16="http://schemas.microsoft.com/office/drawing/2014/main" val="1784985276"/>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74HC4051D (1 to 8 demux)</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4</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500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2000.00</a:t>
                      </a:r>
                    </a:p>
                  </a:txBody>
                  <a:tcPr marL="68580" marR="68580" marT="0" marB="0"/>
                </a:tc>
                <a:extLst>
                  <a:ext uri="{0D108BD9-81ED-4DB2-BD59-A6C34878D82A}">
                    <a16:rowId xmlns:a16="http://schemas.microsoft.com/office/drawing/2014/main" val="3475054460"/>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L293D DC motor driver</a:t>
                      </a:r>
                    </a:p>
                  </a:txBody>
                  <a:tcPr marL="68580" marR="68580" marT="0" marB="0" anchor="ctr"/>
                </a:tc>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10</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500.00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4500.00</a:t>
                      </a:r>
                    </a:p>
                  </a:txBody>
                  <a:tcPr marL="68580" marR="68580" marT="0" marB="0"/>
                </a:tc>
                <a:extLst>
                  <a:ext uri="{0D108BD9-81ED-4DB2-BD59-A6C34878D82A}">
                    <a16:rowId xmlns:a16="http://schemas.microsoft.com/office/drawing/2014/main" val="2247693520"/>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Thread bar</a:t>
                      </a:r>
                    </a:p>
                  </a:txBody>
                  <a:tcPr marL="68580" marR="68580" marT="0" marB="0" anchor="ctr"/>
                </a:tc>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10</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2000.00</a:t>
                      </a:r>
                    </a:p>
                  </a:txBody>
                  <a:tcPr marL="68580" marR="68580" marT="0" marB="0"/>
                </a:tc>
                <a:extLst>
                  <a:ext uri="{0D108BD9-81ED-4DB2-BD59-A6C34878D82A}">
                    <a16:rowId xmlns:a16="http://schemas.microsoft.com/office/drawing/2014/main" val="1555257078"/>
                  </a:ext>
                </a:extLst>
              </a:tr>
              <a:tr h="324942">
                <a:tc>
                  <a:txBody>
                    <a:bodyPr/>
                    <a:lstStyle/>
                    <a:p>
                      <a:pPr marL="0" marR="0">
                        <a:lnSpc>
                          <a:spcPct val="150000"/>
                        </a:lnSpc>
                        <a:spcBef>
                          <a:spcPts val="0"/>
                        </a:spcBef>
                        <a:spcAft>
                          <a:spcPts val="0"/>
                        </a:spcAft>
                      </a:pPr>
                      <a:r>
                        <a:rPr lang="en-US" sz="1200" dirty="0" err="1">
                          <a:effectLst/>
                          <a:latin typeface="Times New Roman" panose="02020603050405020304" pitchFamily="18" charset="0"/>
                          <a:ea typeface="Batang" panose="02030600000101010101" pitchFamily="18" charset="-127"/>
                        </a:rPr>
                        <a:t>Atmega</a:t>
                      </a:r>
                      <a:r>
                        <a:rPr lang="en-US" sz="1200" dirty="0">
                          <a:effectLst/>
                          <a:latin typeface="Times New Roman" panose="02020603050405020304" pitchFamily="18" charset="0"/>
                          <a:ea typeface="Batang" panose="02030600000101010101" pitchFamily="18" charset="-127"/>
                        </a:rPr>
                        <a:t> 32</a:t>
                      </a:r>
                    </a:p>
                  </a:txBody>
                  <a:tcPr marL="68580" marR="68580" marT="0" marB="0" anchor="ctr"/>
                </a:tc>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2</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550.00</a:t>
                      </a:r>
                    </a:p>
                  </a:txBody>
                  <a:tcPr marL="68580" marR="68580" marT="0" marB="0" anchor="ctr"/>
                </a:tc>
                <a:tc>
                  <a:txBody>
                    <a:bodyPr/>
                    <a:lstStyle/>
                    <a:p>
                      <a:pPr marL="0" marR="0" algn="r">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1100.00</a:t>
                      </a:r>
                    </a:p>
                  </a:txBody>
                  <a:tcPr marL="68580" marR="68580" marT="0" marB="0"/>
                </a:tc>
                <a:extLst>
                  <a:ext uri="{0D108BD9-81ED-4DB2-BD59-A6C34878D82A}">
                    <a16:rowId xmlns:a16="http://schemas.microsoft.com/office/drawing/2014/main" val="3455789124"/>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Buzzer</a:t>
                      </a:r>
                    </a:p>
                  </a:txBody>
                  <a:tcPr marL="68580" marR="68580" marT="0" marB="0" anchor="ctr"/>
                </a:tc>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1</a:t>
                      </a:r>
                    </a:p>
                  </a:txBody>
                  <a:tcPr marL="68580" marR="68580" marT="0" marB="0" anchor="ctr"/>
                </a:tc>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100.00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100.00</a:t>
                      </a:r>
                    </a:p>
                  </a:txBody>
                  <a:tcPr marL="68580" marR="68580" marT="0" marB="0"/>
                </a:tc>
                <a:extLst>
                  <a:ext uri="{0D108BD9-81ED-4DB2-BD59-A6C34878D82A}">
                    <a16:rowId xmlns:a16="http://schemas.microsoft.com/office/drawing/2014/main" val="675216684"/>
                  </a:ext>
                </a:extLst>
              </a:tr>
              <a:tr h="324942">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Iron bar</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16</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200.00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3200.00</a:t>
                      </a:r>
                    </a:p>
                  </a:txBody>
                  <a:tcPr marL="68580" marR="68580" marT="0" marB="0"/>
                </a:tc>
                <a:extLst>
                  <a:ext uri="{0D108BD9-81ED-4DB2-BD59-A6C34878D82A}">
                    <a16:rowId xmlns:a16="http://schemas.microsoft.com/office/drawing/2014/main" val="2551803480"/>
                  </a:ext>
                </a:extLst>
              </a:tr>
              <a:tr h="324942">
                <a:tc>
                  <a:txBody>
                    <a:bodyPr/>
                    <a:lstStyle/>
                    <a:p>
                      <a:pPr marL="0" marR="0">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Wood</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a:t>
                      </a:r>
                    </a:p>
                  </a:txBody>
                  <a:tcPr marL="68580" marR="68580" marT="0" marB="0" anchor="ctr"/>
                </a:tc>
                <a:tc>
                  <a:txBody>
                    <a:bodyPr/>
                    <a:lstStyle/>
                    <a:p>
                      <a:pPr marL="0" marR="0">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1500.00</a:t>
                      </a:r>
                    </a:p>
                  </a:txBody>
                  <a:tcPr marL="68580" marR="68580" marT="0" marB="0" anchor="ctr"/>
                </a:tc>
                <a:tc>
                  <a:txBody>
                    <a:bodyPr/>
                    <a:lstStyle/>
                    <a:p>
                      <a:pPr marL="0" marR="0" algn="r">
                        <a:lnSpc>
                          <a:spcPct val="150000"/>
                        </a:lnSpc>
                        <a:spcBef>
                          <a:spcPts val="0"/>
                        </a:spcBef>
                        <a:spcAft>
                          <a:spcPts val="0"/>
                        </a:spcAft>
                      </a:pPr>
                      <a:r>
                        <a:rPr lang="en-US" sz="1200">
                          <a:effectLst/>
                          <a:latin typeface="Times New Roman" panose="02020603050405020304" pitchFamily="18" charset="0"/>
                          <a:ea typeface="Batang" panose="02030600000101010101" pitchFamily="18" charset="-127"/>
                        </a:rPr>
                        <a:t>1500.00</a:t>
                      </a:r>
                    </a:p>
                  </a:txBody>
                  <a:tcPr marL="68580" marR="68580" marT="0" marB="0"/>
                </a:tc>
                <a:extLst>
                  <a:ext uri="{0D108BD9-81ED-4DB2-BD59-A6C34878D82A}">
                    <a16:rowId xmlns:a16="http://schemas.microsoft.com/office/drawing/2014/main" val="901011418"/>
                  </a:ext>
                </a:extLst>
              </a:tr>
              <a:tr h="324942">
                <a:tc gridSpan="3">
                  <a:txBody>
                    <a:bodyPr/>
                    <a:lstStyle/>
                    <a:p>
                      <a:pPr marL="0" marR="0" algn="ctr">
                        <a:lnSpc>
                          <a:spcPct val="150000"/>
                        </a:lnSpc>
                        <a:spcBef>
                          <a:spcPts val="0"/>
                        </a:spcBef>
                        <a:spcAft>
                          <a:spcPts val="0"/>
                        </a:spcAft>
                      </a:pPr>
                      <a:r>
                        <a:rPr lang="en-US" sz="1200" b="1">
                          <a:effectLst/>
                          <a:latin typeface="Times New Roman" panose="02020603050405020304" pitchFamily="18" charset="0"/>
                          <a:ea typeface="Batang" panose="02030600000101010101" pitchFamily="18" charset="-127"/>
                        </a:rPr>
                        <a:t>Total</a:t>
                      </a:r>
                      <a:endParaRPr lang="en-US" sz="1200">
                        <a:effectLst/>
                        <a:latin typeface="Times New Roman" panose="02020603050405020304" pitchFamily="18" charset="0"/>
                        <a:ea typeface="Batang" panose="02030600000101010101" pitchFamily="18" charset="-127"/>
                      </a:endParaRPr>
                    </a:p>
                  </a:txBody>
                  <a:tcPr marL="68580" marR="68580" marT="0" marB="0" anchor="b"/>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en-US" sz="1200" dirty="0">
                          <a:effectLst/>
                          <a:latin typeface="Times New Roman" panose="02020603050405020304" pitchFamily="18" charset="0"/>
                          <a:ea typeface="Batang" panose="02030600000101010101" pitchFamily="18" charset="-127"/>
                        </a:rPr>
                        <a:t>49,660</a:t>
                      </a:r>
                    </a:p>
                  </a:txBody>
                  <a:tcPr marL="68580" marR="68580" marT="0" marB="0"/>
                </a:tc>
                <a:extLst>
                  <a:ext uri="{0D108BD9-81ED-4DB2-BD59-A6C34878D82A}">
                    <a16:rowId xmlns:a16="http://schemas.microsoft.com/office/drawing/2014/main" val="87080037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560105" y="1014080"/>
            <a:ext cx="8145780" cy="5216032"/>
          </a:xfrm>
        </p:spPr>
        <p:txBody>
          <a:bodyPr numCol="1">
            <a:normAutofit lnSpcReduction="10000"/>
          </a:bodyPr>
          <a:lstStyle/>
          <a:p>
            <a:pPr marL="0" indent="0">
              <a:buNone/>
            </a:pPr>
            <a:r>
              <a:rPr lang="en-US" sz="1800" b="1" dirty="0">
                <a:latin typeface="+mj-lt"/>
                <a:cs typeface="Times New Roman" panose="02020603050405020304" pitchFamily="18" charset="0"/>
              </a:rPr>
              <a:t>Member 1 – 204129M </a:t>
            </a:r>
            <a:r>
              <a:rPr lang="en-US" sz="1800" b="1" dirty="0" err="1">
                <a:latin typeface="+mj-lt"/>
                <a:cs typeface="Times New Roman" panose="02020603050405020304" pitchFamily="18" charset="0"/>
              </a:rPr>
              <a:t>Meegoda</a:t>
            </a:r>
            <a:r>
              <a:rPr lang="en-US" sz="1800" b="1" dirty="0">
                <a:latin typeface="+mj-lt"/>
                <a:cs typeface="Times New Roman" panose="02020603050405020304" pitchFamily="18" charset="0"/>
              </a:rPr>
              <a:t> S.Y.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b="1" dirty="0">
                <a:solidFill>
                  <a:schemeClr val="accent1"/>
                </a:solidFill>
                <a:latin typeface="+mj-lt"/>
                <a:cs typeface="Times New Roman" panose="02020603050405020304" pitchFamily="18" charset="0"/>
              </a:rPr>
              <a:t>Responsibilities</a:t>
            </a:r>
            <a:r>
              <a:rPr lang="en-US" b="1" dirty="0">
                <a:latin typeface="+mj-lt"/>
                <a:cs typeface="Times New Roman" panose="02020603050405020304" pitchFamily="18" charset="0"/>
              </a:rPr>
              <a:t> -</a:t>
            </a:r>
            <a:r>
              <a:rPr lang="en-US" b="1" dirty="0">
                <a:effectLst/>
                <a:latin typeface="Calibri Light (Headings)"/>
                <a:ea typeface="Batang" panose="02030600000101010101" pitchFamily="18" charset="-127"/>
              </a:rPr>
              <a:t>16*2 LCD , keypad, Winding parameters 		       calculation ,PCB design, Saving 			       essential data in EEPROM, power 			       supply design</a:t>
            </a:r>
            <a:r>
              <a:rPr lang="en-US" b="1" dirty="0">
                <a:effectLst/>
                <a:latin typeface="Times New Roman" panose="02020603050405020304" pitchFamily="18" charset="0"/>
                <a:ea typeface="Batang" panose="02030600000101010101" pitchFamily="18" charset="-127"/>
              </a:rPr>
              <a:t> </a:t>
            </a:r>
            <a:endParaRPr lang="en-US" b="1" dirty="0">
              <a:latin typeface="+mj-lt"/>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r>
              <a:rPr lang="en-US" sz="1500" dirty="0">
                <a:solidFill>
                  <a:srgbClr val="000000"/>
                </a:solidFill>
                <a:effectLst/>
                <a:latin typeface="Times New Roman" panose="02020603050405020304" pitchFamily="18" charset="0"/>
                <a:ea typeface="Batang" panose="02030600000101010101" pitchFamily="18" charset="-127"/>
              </a:rPr>
              <a:t>I was aware of how to use the 16*2 LCD display and keypad. I have used the keypad in the master </a:t>
            </a:r>
            <a:r>
              <a:rPr lang="en-US" sz="1500" dirty="0" err="1">
                <a:solidFill>
                  <a:srgbClr val="000000"/>
                </a:solidFill>
                <a:effectLst/>
                <a:latin typeface="Times New Roman" panose="02020603050405020304" pitchFamily="18" charset="0"/>
                <a:ea typeface="Batang" panose="02030600000101010101" pitchFamily="18" charset="-127"/>
              </a:rPr>
              <a:t>atmega</a:t>
            </a:r>
            <a:r>
              <a:rPr lang="en-US" sz="1500" dirty="0">
                <a:solidFill>
                  <a:srgbClr val="000000"/>
                </a:solidFill>
                <a:effectLst/>
                <a:latin typeface="Times New Roman" panose="02020603050405020304" pitchFamily="18" charset="0"/>
                <a:ea typeface="Batang" panose="02030600000101010101" pitchFamily="18" charset="-127"/>
              </a:rPr>
              <a:t> micro controller, and I have used 16*2 LCD in the slave </a:t>
            </a:r>
            <a:r>
              <a:rPr lang="en-US" sz="1500" dirty="0" err="1">
                <a:solidFill>
                  <a:srgbClr val="000000"/>
                </a:solidFill>
                <a:effectLst/>
                <a:latin typeface="Times New Roman" panose="02020603050405020304" pitchFamily="18" charset="0"/>
                <a:ea typeface="Batang" panose="02030600000101010101" pitchFamily="18" charset="-127"/>
              </a:rPr>
              <a:t>atmega</a:t>
            </a:r>
            <a:r>
              <a:rPr lang="en-US" sz="1500" dirty="0">
                <a:solidFill>
                  <a:srgbClr val="000000"/>
                </a:solidFill>
                <a:effectLst/>
                <a:latin typeface="Times New Roman" panose="02020603050405020304" pitchFamily="18" charset="0"/>
                <a:ea typeface="Batang" panose="02030600000101010101" pitchFamily="18" charset="-127"/>
              </a:rPr>
              <a:t> micro controller. I have established the communication between master and slave micro-controllers by using SPI(Serial peripheral interface). I have used 1024 KB </a:t>
            </a:r>
            <a:r>
              <a:rPr lang="en-US" sz="1500" dirty="0" err="1">
                <a:solidFill>
                  <a:srgbClr val="000000"/>
                </a:solidFill>
                <a:effectLst/>
                <a:latin typeface="Times New Roman" panose="02020603050405020304" pitchFamily="18" charset="0"/>
                <a:ea typeface="Batang" panose="02030600000101010101" pitchFamily="18" charset="-127"/>
              </a:rPr>
              <a:t>eeprom</a:t>
            </a:r>
            <a:r>
              <a:rPr lang="en-US" sz="1500" dirty="0">
                <a:solidFill>
                  <a:srgbClr val="000000"/>
                </a:solidFill>
                <a:effectLst/>
                <a:latin typeface="Times New Roman" panose="02020603050405020304" pitchFamily="18" charset="0"/>
                <a:ea typeface="Batang" panose="02030600000101010101" pitchFamily="18" charset="-127"/>
              </a:rPr>
              <a:t>, to save essential data in array data type which are used for winding parameters calculation part.  And also I have designed the PCB design for the full machine and the power supply design by using the ki cad software. I drew the PCB design the 16*2 LCD display and keypad.</a:t>
            </a:r>
            <a:endParaRPr lang="en-US" sz="1500" dirty="0">
              <a:effectLst/>
              <a:latin typeface="Times New Roman" panose="02020603050405020304" pitchFamily="18" charset="0"/>
              <a:ea typeface="Batang" panose="02030600000101010101" pitchFamily="18" charset="-127"/>
            </a:endParaRPr>
          </a:p>
          <a:p>
            <a:pPr>
              <a:buFont typeface="Wingdings" panose="05000000000000000000" pitchFamily="2" charset="2"/>
              <a:buChar char="v"/>
            </a:pPr>
            <a:endParaRPr lang="en-GB"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8DF1FCA5-ED2C-47FB-BF11-A37D54EAFBDE}"/>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257037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9CCDFEDC-EAE5-7D59-9E2C-E6F6C9B16652}"/>
              </a:ext>
            </a:extLst>
          </p:cNvPr>
          <p:cNvSpPr txBox="1">
            <a:spLocks/>
          </p:cNvSpPr>
          <p:nvPr/>
        </p:nvSpPr>
        <p:spPr>
          <a:xfrm>
            <a:off x="294404" y="1287729"/>
            <a:ext cx="6399004" cy="4917999"/>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effectLst>
                  <a:outerShdw blurRad="38100" dist="38100" dir="2700000" algn="tl">
                    <a:srgbClr val="000000">
                      <a:alpha val="43137"/>
                    </a:srgbClr>
                  </a:outerShdw>
                </a:effectLst>
                <a:latin typeface="Calibri Light (Headings)"/>
              </a:rPr>
              <a:t>Technique:- </a:t>
            </a:r>
            <a:r>
              <a:rPr lang="en-US" sz="2100" b="1" dirty="0">
                <a:effectLst/>
                <a:latin typeface="Calibri Light (Headings)"/>
              </a:rPr>
              <a:t>16*2 LCD display</a:t>
            </a:r>
          </a:p>
          <a:p>
            <a:pPr marL="0" indent="0">
              <a:buNone/>
            </a:pPr>
            <a:endParaRPr lang="en-US" sz="2400" dirty="0">
              <a:effectLst/>
            </a:endParaRPr>
          </a:p>
          <a:p>
            <a:r>
              <a:rPr lang="en-US" sz="1500" dirty="0">
                <a:effectLst/>
              </a:rPr>
              <a:t>configured the 16*2 LCD display in 8 bit mode.</a:t>
            </a:r>
          </a:p>
          <a:p>
            <a:pPr marL="0"/>
            <a:r>
              <a:rPr lang="en-US" sz="1500" dirty="0"/>
              <a:t>It is connected to the slave micro-controller.</a:t>
            </a:r>
          </a:p>
          <a:p>
            <a:pPr marL="0"/>
            <a:r>
              <a:rPr lang="en-US" sz="1500" dirty="0"/>
              <a:t>SPI protocol is used to establish communication between master and slave micro-controllers.</a:t>
            </a:r>
          </a:p>
          <a:p>
            <a:pPr marL="0"/>
            <a:r>
              <a:rPr lang="en-US" sz="1500" dirty="0">
                <a:effectLst/>
              </a:rPr>
              <a:t>It’s data pins are connected to the port C and it’s command pins are connected to the port A in slave micro – controller.</a:t>
            </a:r>
            <a:endParaRPr lang="en-US" sz="1500" b="1" dirty="0"/>
          </a:p>
        </p:txBody>
      </p:sp>
      <p:sp>
        <p:nvSpPr>
          <p:cNvPr id="10" name="Title 1">
            <a:extLst>
              <a:ext uri="{FF2B5EF4-FFF2-40B4-BE49-F238E27FC236}">
                <a16:creationId xmlns:a16="http://schemas.microsoft.com/office/drawing/2014/main" id="{07AC5C4E-EFBA-2691-4E72-6AA00FB178C9}"/>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pic>
        <p:nvPicPr>
          <p:cNvPr id="3" name="Picture 2" descr="A picture containing graphical user interface&#10;&#10;Description automatically generated">
            <a:extLst>
              <a:ext uri="{FF2B5EF4-FFF2-40B4-BE49-F238E27FC236}">
                <a16:creationId xmlns:a16="http://schemas.microsoft.com/office/drawing/2014/main" id="{2C5A8BA0-940C-F45D-4A8E-E238B1193618}"/>
              </a:ext>
            </a:extLst>
          </p:cNvPr>
          <p:cNvPicPr>
            <a:picLocks noChangeAspect="1"/>
          </p:cNvPicPr>
          <p:nvPr/>
        </p:nvPicPr>
        <p:blipFill rotWithShape="1">
          <a:blip r:embed="rId3">
            <a:extLst>
              <a:ext uri="{28A0092B-C50C-407E-A947-70E740481C1C}">
                <a14:useLocalDpi xmlns:a14="http://schemas.microsoft.com/office/drawing/2010/main" val="0"/>
              </a:ext>
            </a:extLst>
          </a:blip>
          <a:srcRect t="19525" b="12921"/>
          <a:stretch/>
        </p:blipFill>
        <p:spPr>
          <a:xfrm>
            <a:off x="529660" y="4040873"/>
            <a:ext cx="3954738" cy="2359927"/>
          </a:xfrm>
          <a:prstGeom prst="rect">
            <a:avLst/>
          </a:prstGeom>
          <a:ln>
            <a:solidFill>
              <a:schemeClr val="tx1"/>
            </a:solidFill>
          </a:ln>
        </p:spPr>
      </p:pic>
      <p:pic>
        <p:nvPicPr>
          <p:cNvPr id="2050" name="Picture 2">
            <a:extLst>
              <a:ext uri="{FF2B5EF4-FFF2-40B4-BE49-F238E27FC236}">
                <a16:creationId xmlns:a16="http://schemas.microsoft.com/office/drawing/2014/main" id="{E1627A0E-6DD0-CEC4-330F-F4AFAB44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95" t="4753" r="6110" b="2292"/>
          <a:stretch>
            <a:fillRect/>
          </a:stretch>
        </p:blipFill>
        <p:spPr bwMode="auto">
          <a:xfrm>
            <a:off x="5170623" y="4040873"/>
            <a:ext cx="3734196" cy="235992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1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28408" y="1307695"/>
            <a:ext cx="5578061" cy="5324753"/>
          </a:xfrm>
        </p:spPr>
        <p:txBody>
          <a:bodyPr numCol="1">
            <a:normAutofit fontScale="85000" lnSpcReduction="20000"/>
          </a:bodyPr>
          <a:lstStyle/>
          <a:p>
            <a:pPr marL="0" indent="0" algn="just">
              <a:lnSpc>
                <a:spcPct val="150000"/>
              </a:lnSpc>
              <a:buNone/>
            </a:pPr>
            <a:r>
              <a:rPr lang="en-GB" sz="1800" b="1" dirty="0">
                <a:solidFill>
                  <a:srgbClr val="191919"/>
                </a:solidFill>
                <a:cs typeface="Times New Roman" panose="02020603050405020304" pitchFamily="18" charset="0"/>
              </a:rPr>
              <a:t>VSS </a:t>
            </a:r>
            <a:r>
              <a:rPr lang="en-GB" sz="1800" dirty="0">
                <a:cs typeface="Times New Roman" panose="02020603050405020304" pitchFamily="18" charset="0"/>
              </a:rPr>
              <a:t>–</a:t>
            </a:r>
            <a:r>
              <a:rPr lang="en-GB" sz="1800" dirty="0">
                <a:solidFill>
                  <a:srgbClr val="191919"/>
                </a:solidFill>
                <a:cs typeface="Times New Roman" panose="02020603050405020304" pitchFamily="18" charset="0"/>
              </a:rPr>
              <a:t> </a:t>
            </a:r>
            <a:r>
              <a:rPr lang="en-US" sz="1800" dirty="0">
                <a:solidFill>
                  <a:srgbClr val="191919"/>
                </a:solidFill>
              </a:rPr>
              <a:t>Connect it to the ground.</a:t>
            </a:r>
            <a:endParaRPr lang="en-GB" sz="1800" b="1" dirty="0">
              <a:cs typeface="Times New Roman" panose="02020603050405020304" pitchFamily="18" charset="0"/>
            </a:endParaRPr>
          </a:p>
          <a:p>
            <a:pPr marL="0" indent="0" algn="just">
              <a:lnSpc>
                <a:spcPct val="150000"/>
              </a:lnSpc>
              <a:buNone/>
            </a:pPr>
            <a:r>
              <a:rPr lang="en-GB" sz="1800" b="1" dirty="0">
                <a:cs typeface="Times New Roman" panose="02020603050405020304" pitchFamily="18" charset="0"/>
              </a:rPr>
              <a:t>VDD</a:t>
            </a:r>
            <a:r>
              <a:rPr lang="en-GB" sz="1800" dirty="0">
                <a:cs typeface="Times New Roman" panose="02020603050405020304" pitchFamily="18" charset="0"/>
              </a:rPr>
              <a:t> – </a:t>
            </a:r>
            <a:r>
              <a:rPr lang="en-US" sz="1800" dirty="0">
                <a:solidFill>
                  <a:srgbClr val="191919"/>
                </a:solidFill>
              </a:rPr>
              <a:t>supplies power to the LM016L 16x2 LCD display. You can connect it to the 5V output.</a:t>
            </a:r>
          </a:p>
          <a:p>
            <a:pPr marL="0" indent="0" algn="just">
              <a:lnSpc>
                <a:spcPct val="150000"/>
              </a:lnSpc>
              <a:buNone/>
            </a:pPr>
            <a:r>
              <a:rPr lang="en-GB" sz="1800" b="1" dirty="0">
                <a:cs typeface="Times New Roman" panose="02020603050405020304" pitchFamily="18" charset="0"/>
              </a:rPr>
              <a:t>VEE</a:t>
            </a:r>
            <a:r>
              <a:rPr lang="en-GB" sz="1800" dirty="0">
                <a:cs typeface="Times New Roman" panose="02020603050405020304" pitchFamily="18" charset="0"/>
              </a:rPr>
              <a:t> – Used to </a:t>
            </a:r>
            <a:r>
              <a:rPr lang="en-GB" sz="1800" dirty="0" err="1">
                <a:cs typeface="Times New Roman" panose="02020603050405020304" pitchFamily="18" charset="0"/>
              </a:rPr>
              <a:t>adjest</a:t>
            </a:r>
            <a:r>
              <a:rPr lang="en-GB" sz="1800" dirty="0">
                <a:cs typeface="Times New Roman" panose="02020603050405020304" pitchFamily="18" charset="0"/>
              </a:rPr>
              <a:t> the brightness level of the display  by connecting a potentiometer.</a:t>
            </a:r>
            <a:endParaRPr lang="en-US" sz="1800" dirty="0">
              <a:solidFill>
                <a:srgbClr val="191919"/>
              </a:solidFill>
            </a:endParaRPr>
          </a:p>
          <a:p>
            <a:pPr marL="0" indent="0" algn="just">
              <a:lnSpc>
                <a:spcPct val="150000"/>
              </a:lnSpc>
              <a:buNone/>
            </a:pPr>
            <a:r>
              <a:rPr lang="en-US" sz="1800" b="1" dirty="0">
                <a:solidFill>
                  <a:srgbClr val="191919"/>
                </a:solidFill>
              </a:rPr>
              <a:t>RS</a:t>
            </a:r>
            <a:r>
              <a:rPr lang="en-US" sz="1800" dirty="0">
                <a:solidFill>
                  <a:srgbClr val="191919"/>
                </a:solidFill>
              </a:rPr>
              <a:t> – Register selector pin identifies the command or data signal.(command=0 /data=1)</a:t>
            </a:r>
          </a:p>
          <a:p>
            <a:pPr marL="0" indent="0" algn="just">
              <a:lnSpc>
                <a:spcPct val="150000"/>
              </a:lnSpc>
              <a:buNone/>
            </a:pPr>
            <a:r>
              <a:rPr lang="en-US" sz="1800" b="1" dirty="0">
                <a:solidFill>
                  <a:srgbClr val="191919"/>
                </a:solidFill>
              </a:rPr>
              <a:t>RW</a:t>
            </a:r>
            <a:r>
              <a:rPr lang="en-GB" sz="1800" dirty="0">
                <a:cs typeface="Times New Roman" panose="02020603050405020304" pitchFamily="18" charset="0"/>
              </a:rPr>
              <a:t>–RW identifies the whether to read or write data.(write=0 / read=1)</a:t>
            </a:r>
          </a:p>
          <a:p>
            <a:pPr marL="0" indent="0" algn="just">
              <a:lnSpc>
                <a:spcPct val="150000"/>
              </a:lnSpc>
              <a:buNone/>
            </a:pPr>
            <a:r>
              <a:rPr lang="en-GB" sz="1800" b="1" dirty="0">
                <a:cs typeface="Times New Roman" panose="02020603050405020304" pitchFamily="18" charset="0"/>
              </a:rPr>
              <a:t>E(enable)</a:t>
            </a:r>
            <a:r>
              <a:rPr lang="en-GB" sz="1800" dirty="0">
                <a:cs typeface="Times New Roman" panose="02020603050405020304" pitchFamily="18" charset="0"/>
              </a:rPr>
              <a:t> – Enable line needs to send a 1ms pulse after getting pulse, whatever data in there, it will be copying inside the command or data register.</a:t>
            </a:r>
          </a:p>
          <a:p>
            <a:pPr marL="0" indent="0" algn="just">
              <a:lnSpc>
                <a:spcPct val="150000"/>
              </a:lnSpc>
              <a:buNone/>
            </a:pPr>
            <a:r>
              <a:rPr lang="en-GB" sz="1800" b="1" dirty="0">
                <a:cs typeface="Times New Roman" panose="02020603050405020304" pitchFamily="18" charset="0"/>
              </a:rPr>
              <a:t>Data pins(D0-D7)</a:t>
            </a:r>
            <a:r>
              <a:rPr lang="en-GB" sz="1800" dirty="0">
                <a:cs typeface="Times New Roman" panose="02020603050405020304" pitchFamily="18" charset="0"/>
              </a:rPr>
              <a:t> – Data pins are used to transfer 8bit size data.</a:t>
            </a:r>
          </a:p>
          <a:p>
            <a:pPr marL="0" indent="0" algn="just">
              <a:lnSpc>
                <a:spcPct val="150000"/>
              </a:lnSpc>
              <a:buNone/>
            </a:pPr>
            <a:r>
              <a:rPr lang="en-GB" sz="1800" b="1" dirty="0">
                <a:cs typeface="Times New Roman" panose="02020603050405020304" pitchFamily="18" charset="0"/>
              </a:rPr>
              <a:t>(LED+) and (LED-)</a:t>
            </a:r>
            <a:r>
              <a:rPr lang="en-GB" sz="1800" dirty="0">
                <a:cs typeface="Times New Roman" panose="02020603050405020304" pitchFamily="18" charset="0"/>
              </a:rPr>
              <a:t> – used to power up the backlight of the LCD.</a:t>
            </a:r>
            <a:endParaRPr lang="en-GB" sz="1800" b="1" dirty="0">
              <a:cs typeface="Times New Roman" panose="02020603050405020304" pitchFamily="18" charset="0"/>
            </a:endParaRPr>
          </a:p>
          <a:p>
            <a:pPr marL="0" indent="0" algn="just">
              <a:lnSpc>
                <a:spcPct val="150000"/>
              </a:lnSpc>
              <a:buNone/>
            </a:pPr>
            <a:endParaRPr lang="en-US" sz="1800" b="1" dirty="0">
              <a:solidFill>
                <a:srgbClr val="191919"/>
              </a:solidFill>
            </a:endParaRPr>
          </a:p>
        </p:txBody>
      </p:sp>
      <p:pic>
        <p:nvPicPr>
          <p:cNvPr id="3" name="Picture 2" descr="A picture containing table&#10;&#10;Description automatically generated">
            <a:extLst>
              <a:ext uri="{FF2B5EF4-FFF2-40B4-BE49-F238E27FC236}">
                <a16:creationId xmlns:a16="http://schemas.microsoft.com/office/drawing/2014/main" id="{400A4391-67E0-4F31-A008-E814EED0F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153" y="1596819"/>
            <a:ext cx="3170345" cy="2003318"/>
          </a:xfrm>
          <a:prstGeom prst="rect">
            <a:avLst/>
          </a:prstGeom>
          <a:ln w="12700">
            <a:solidFill>
              <a:schemeClr val="tx1"/>
            </a:solidFill>
          </a:ln>
        </p:spPr>
      </p:pic>
      <p:sp>
        <p:nvSpPr>
          <p:cNvPr id="9" name="Title 1">
            <a:extLst>
              <a:ext uri="{FF2B5EF4-FFF2-40B4-BE49-F238E27FC236}">
                <a16:creationId xmlns:a16="http://schemas.microsoft.com/office/drawing/2014/main" id="{C2CA0E40-AA0C-BBB3-9E1C-4C2749004B70}"/>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4180330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407670" y="1070458"/>
            <a:ext cx="8107680" cy="699620"/>
          </a:xfrm>
        </p:spPr>
        <p:txBody>
          <a:bodyPr numCol="1">
            <a:normAutofit/>
          </a:bodyPr>
          <a:lstStyle/>
          <a:p>
            <a:pPr marL="0" indent="0">
              <a:buNone/>
            </a:pPr>
            <a:r>
              <a:rPr lang="en-US" sz="2400" b="1" dirty="0">
                <a:solidFill>
                  <a:srgbClr val="191919"/>
                </a:solidFill>
                <a:effectLst>
                  <a:outerShdw blurRad="38100" dist="38100" dir="2700000" algn="tl">
                    <a:srgbClr val="000000">
                      <a:alpha val="43137"/>
                    </a:srgbClr>
                  </a:outerShdw>
                </a:effectLst>
                <a:latin typeface="+mj-lt"/>
              </a:rPr>
              <a:t>Technical Specifications </a:t>
            </a: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4" name="Picture 3" descr="Table&#10;&#10;Description automatically generated">
            <a:extLst>
              <a:ext uri="{FF2B5EF4-FFF2-40B4-BE49-F238E27FC236}">
                <a16:creationId xmlns:a16="http://schemas.microsoft.com/office/drawing/2014/main" id="{1EA04978-E54B-2F5A-5F56-4195D5B1E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487" y="1456844"/>
            <a:ext cx="6248400" cy="5257800"/>
          </a:xfrm>
          <a:prstGeom prst="rect">
            <a:avLst/>
          </a:prstGeom>
        </p:spPr>
      </p:pic>
      <p:sp>
        <p:nvSpPr>
          <p:cNvPr id="9" name="Title 1">
            <a:extLst>
              <a:ext uri="{FF2B5EF4-FFF2-40B4-BE49-F238E27FC236}">
                <a16:creationId xmlns:a16="http://schemas.microsoft.com/office/drawing/2014/main" id="{24B45F53-ECF7-2527-9F39-704CB9BA5229}"/>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9174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335280" y="1031923"/>
            <a:ext cx="8191500" cy="589232"/>
          </a:xfrm>
        </p:spPr>
        <p:txBody>
          <a:bodyPr numCol="1">
            <a:normAutofit/>
          </a:bodyPr>
          <a:lstStyle/>
          <a:p>
            <a:pPr marL="0" indent="0">
              <a:buNone/>
            </a:pPr>
            <a:r>
              <a:rPr lang="en-US" sz="1800" b="1" dirty="0">
                <a:effectLst>
                  <a:outerShdw blurRad="38100" dist="38100" dir="2700000" algn="tl">
                    <a:srgbClr val="000000">
                      <a:alpha val="43137"/>
                    </a:srgbClr>
                  </a:outerShdw>
                </a:effectLst>
                <a:latin typeface="+mj-lt"/>
              </a:rPr>
              <a:t>The internal circuit of the LCD display</a:t>
            </a:r>
            <a:endParaRPr lang="en-GB" sz="18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6" name="Content Placeholder 4">
            <a:extLst>
              <a:ext uri="{FF2B5EF4-FFF2-40B4-BE49-F238E27FC236}">
                <a16:creationId xmlns:a16="http://schemas.microsoft.com/office/drawing/2014/main" id="{FE677567-B03B-EB44-EBF0-78CDC75FE902}"/>
              </a:ext>
            </a:extLst>
          </p:cNvPr>
          <p:cNvSpPr txBox="1">
            <a:spLocks/>
          </p:cNvSpPr>
          <p:nvPr/>
        </p:nvSpPr>
        <p:spPr>
          <a:xfrm>
            <a:off x="335280" y="5531460"/>
            <a:ext cx="8191500" cy="589232"/>
          </a:xfrm>
          <a:prstGeom prst="rect">
            <a:avLst/>
          </a:prstGeom>
        </p:spPr>
        <p:txBody>
          <a:bodyPr vert="horz" lIns="68580" tIns="34290" rIns="68580" bIns="34290" numCol="1"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 </a:t>
            </a:r>
          </a:p>
          <a:p>
            <a:pPr marL="0" indent="0">
              <a:buNone/>
            </a:pPr>
            <a:r>
              <a:rPr lang="en-US" sz="1500" dirty="0">
                <a:cs typeface="Times New Roman" panose="02020603050405020304" pitchFamily="18" charset="0"/>
              </a:rPr>
              <a:t>https://www.farnell.com/datasheets/305035.pdf</a:t>
            </a:r>
            <a:endParaRPr lang="en-GB" sz="1500" dirty="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ED1DAE8F-A8C5-1349-8522-4757C737D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1852978"/>
            <a:ext cx="7351776" cy="3273750"/>
          </a:xfrm>
          <a:prstGeom prst="rect">
            <a:avLst/>
          </a:prstGeom>
        </p:spPr>
      </p:pic>
      <p:sp>
        <p:nvSpPr>
          <p:cNvPr id="12" name="Title 1">
            <a:extLst>
              <a:ext uri="{FF2B5EF4-FFF2-40B4-BE49-F238E27FC236}">
                <a16:creationId xmlns:a16="http://schemas.microsoft.com/office/drawing/2014/main" id="{2B97EEE4-A947-1E69-0AC7-38EDD8EE86FD}"/>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3718647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75868" y="999402"/>
            <a:ext cx="5471160" cy="481667"/>
          </a:xfrm>
        </p:spPr>
        <p:txBody>
          <a:bodyPr numCol="1">
            <a:norm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 4x4 Keypad</a:t>
            </a:r>
          </a:p>
          <a:p>
            <a:pPr marL="0" indent="0">
              <a:buNone/>
            </a:pPr>
            <a:endParaRPr lang="en-GB" sz="1800" dirty="0">
              <a:cs typeface="Times New Roman" panose="02020603050405020304" pitchFamily="18" charset="0"/>
            </a:endParaRPr>
          </a:p>
        </p:txBody>
      </p:sp>
      <p:sp>
        <p:nvSpPr>
          <p:cNvPr id="6" name="Content Placeholder 4">
            <a:extLst>
              <a:ext uri="{FF2B5EF4-FFF2-40B4-BE49-F238E27FC236}">
                <a16:creationId xmlns:a16="http://schemas.microsoft.com/office/drawing/2014/main" id="{C88FFD7F-5813-B46C-A8DE-B2269ABEA0A8}"/>
              </a:ext>
            </a:extLst>
          </p:cNvPr>
          <p:cNvSpPr txBox="1">
            <a:spLocks/>
          </p:cNvSpPr>
          <p:nvPr/>
        </p:nvSpPr>
        <p:spPr>
          <a:xfrm>
            <a:off x="275868" y="1481069"/>
            <a:ext cx="5868900" cy="3645408"/>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350" dirty="0">
                <a:effectLst/>
                <a:latin typeface="Times New Roman" panose="02020603050405020304" pitchFamily="18" charset="0"/>
                <a:ea typeface="Batang" panose="02030600000101010101" pitchFamily="18" charset="-127"/>
              </a:rPr>
              <a:t>connected the keypad to the port C in master </a:t>
            </a:r>
            <a:r>
              <a:rPr lang="en-US" sz="1350" dirty="0" err="1">
                <a:effectLst/>
                <a:latin typeface="Times New Roman" panose="02020603050405020304" pitchFamily="18" charset="0"/>
                <a:ea typeface="Batang" panose="02030600000101010101" pitchFamily="18" charset="-127"/>
              </a:rPr>
              <a:t>atmega</a:t>
            </a:r>
            <a:r>
              <a:rPr lang="en-US" sz="1350" dirty="0">
                <a:effectLst/>
                <a:latin typeface="Times New Roman" panose="02020603050405020304" pitchFamily="18" charset="0"/>
                <a:ea typeface="Batang" panose="02030600000101010101" pitchFamily="18" charset="-127"/>
              </a:rPr>
              <a:t> micro-controller. </a:t>
            </a:r>
          </a:p>
          <a:p>
            <a:pPr>
              <a:lnSpc>
                <a:spcPct val="150000"/>
              </a:lnSpc>
            </a:pPr>
            <a:r>
              <a:rPr lang="en-US" sz="1350" dirty="0">
                <a:latin typeface="Times New Roman" panose="02020603050405020304" pitchFamily="18" charset="0"/>
                <a:ea typeface="Batang" panose="02030600000101010101" pitchFamily="18" charset="-127"/>
              </a:rPr>
              <a:t>T</a:t>
            </a:r>
            <a:r>
              <a:rPr lang="en-US" sz="1350" dirty="0">
                <a:effectLst/>
                <a:latin typeface="Times New Roman" panose="02020603050405020304" pitchFamily="18" charset="0"/>
                <a:ea typeface="Batang" panose="02030600000101010101" pitchFamily="18" charset="-127"/>
              </a:rPr>
              <a:t>here are 16 push buttons and 8 connection pins.</a:t>
            </a:r>
          </a:p>
          <a:p>
            <a:pPr>
              <a:lnSpc>
                <a:spcPct val="150000"/>
              </a:lnSpc>
            </a:pPr>
            <a:r>
              <a:rPr lang="en-US" sz="1350" dirty="0">
                <a:effectLst/>
                <a:latin typeface="Times New Roman" panose="02020603050405020304" pitchFamily="18" charset="0"/>
                <a:ea typeface="Batang" panose="02030600000101010101" pitchFamily="18" charset="-127"/>
              </a:rPr>
              <a:t>To pass the relevant pressed key value to the LCD display SPI protocol is used.</a:t>
            </a:r>
          </a:p>
          <a:p>
            <a:pPr>
              <a:lnSpc>
                <a:spcPct val="150000"/>
              </a:lnSpc>
            </a:pPr>
            <a:r>
              <a:rPr lang="en-US" sz="1350" dirty="0">
                <a:effectLst/>
                <a:latin typeface="Times New Roman" panose="02020603050405020304" pitchFamily="18" charset="0"/>
                <a:ea typeface="Batang" panose="02030600000101010101" pitchFamily="18" charset="-127"/>
              </a:rPr>
              <a:t>0-9 digits are </a:t>
            </a:r>
            <a:r>
              <a:rPr lang="en-US" sz="1350" dirty="0" err="1">
                <a:effectLst/>
                <a:latin typeface="Times New Roman" panose="02020603050405020304" pitchFamily="18" charset="0"/>
                <a:ea typeface="Batang" panose="02030600000101010101" pitchFamily="18" charset="-127"/>
              </a:rPr>
              <a:t>ised</a:t>
            </a:r>
            <a:r>
              <a:rPr lang="en-US" sz="1350" dirty="0">
                <a:effectLst/>
                <a:latin typeface="Times New Roman" panose="02020603050405020304" pitchFamily="18" charset="0"/>
                <a:ea typeface="Batang" panose="02030600000101010101" pitchFamily="18" charset="-127"/>
              </a:rPr>
              <a:t> to take integer inputs from the user and ‘#’ key is set as enter key.</a:t>
            </a:r>
          </a:p>
          <a:p>
            <a:pPr marL="0" indent="0">
              <a:lnSpc>
                <a:spcPct val="150000"/>
              </a:lnSpc>
              <a:buNone/>
            </a:pPr>
            <a:endParaRPr lang="en-GB" sz="1350" dirty="0">
              <a:cs typeface="Times New Roman" panose="02020603050405020304" pitchFamily="18" charset="0"/>
            </a:endParaRPr>
          </a:p>
        </p:txBody>
      </p:sp>
      <p:pic>
        <p:nvPicPr>
          <p:cNvPr id="7" name="Picture 2" descr="Membrane Keypad 4X4 Matrix - ProtoSupplies">
            <a:extLst>
              <a:ext uri="{FF2B5EF4-FFF2-40B4-BE49-F238E27FC236}">
                <a16:creationId xmlns:a16="http://schemas.microsoft.com/office/drawing/2014/main" id="{8119ED7F-1917-B780-2D57-9B30D1748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81" y="3622247"/>
            <a:ext cx="4181520" cy="2656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391D2EB-E983-BA7B-4CF6-47BF191EF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231" t="21692" r="12180" b="10629"/>
          <a:stretch>
            <a:fillRect/>
          </a:stretch>
        </p:blipFill>
        <p:spPr bwMode="auto">
          <a:xfrm>
            <a:off x="5037014" y="3622247"/>
            <a:ext cx="3862443" cy="265663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78CC4705-4F54-721B-547E-98E84349026F}"/>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327635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814CDEA-1CBC-049D-42B1-39231B45CED4}"/>
              </a:ext>
            </a:extLst>
          </p:cNvPr>
          <p:cNvSpPr txBox="1">
            <a:spLocks/>
          </p:cNvSpPr>
          <p:nvPr/>
        </p:nvSpPr>
        <p:spPr>
          <a:xfrm>
            <a:off x="476250" y="1087169"/>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effectLst>
                  <a:outerShdw blurRad="38100" dist="38100" dir="2700000" algn="tl">
                    <a:srgbClr val="000000">
                      <a:alpha val="43137"/>
                    </a:srgbClr>
                  </a:outerShdw>
                </a:effectLst>
                <a:latin typeface="+mj-lt"/>
              </a:rPr>
              <a:t>The internal circuit of the keypad</a:t>
            </a:r>
            <a:endParaRPr lang="en-GB" sz="18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7" name="Content Placeholder 4">
            <a:extLst>
              <a:ext uri="{FF2B5EF4-FFF2-40B4-BE49-F238E27FC236}">
                <a16:creationId xmlns:a16="http://schemas.microsoft.com/office/drawing/2014/main" id="{E56C9187-DC91-96D6-0713-4C3521938AF6}"/>
              </a:ext>
            </a:extLst>
          </p:cNvPr>
          <p:cNvSpPr txBox="1">
            <a:spLocks/>
          </p:cNvSpPr>
          <p:nvPr/>
        </p:nvSpPr>
        <p:spPr>
          <a:xfrm>
            <a:off x="347472" y="5476215"/>
            <a:ext cx="8191500" cy="589232"/>
          </a:xfrm>
          <a:prstGeom prst="rect">
            <a:avLst/>
          </a:prstGeom>
        </p:spPr>
        <p:txBody>
          <a:bodyPr vert="horz" lIns="68580" tIns="34290" rIns="68580" bIns="34290" numCol="1"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 </a:t>
            </a:r>
          </a:p>
          <a:p>
            <a:pPr marL="0" indent="0">
              <a:buNone/>
            </a:pPr>
            <a:r>
              <a:rPr lang="en-US" sz="1500" dirty="0">
                <a:cs typeface="Times New Roman" panose="02020603050405020304" pitchFamily="18" charset="0"/>
              </a:rPr>
              <a:t>http://www.electronicoscaldas.com/datasheet/Teclado-membrana-matricial-4x4.pdf</a:t>
            </a:r>
            <a:endParaRPr lang="en-GB" sz="1500" dirty="0">
              <a:cs typeface="Times New Roman" panose="02020603050405020304" pitchFamily="18" charset="0"/>
            </a:endParaRPr>
          </a:p>
        </p:txBody>
      </p:sp>
      <p:pic>
        <p:nvPicPr>
          <p:cNvPr id="3" name="Picture 2" descr="Diagram, engineering drawing&#10;&#10;Description automatically generated">
            <a:extLst>
              <a:ext uri="{FF2B5EF4-FFF2-40B4-BE49-F238E27FC236}">
                <a16:creationId xmlns:a16="http://schemas.microsoft.com/office/drawing/2014/main" id="{24B01A02-11FF-0A81-6478-24DA5A87E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242" y="1510017"/>
            <a:ext cx="5271516" cy="3726241"/>
          </a:xfrm>
          <a:prstGeom prst="rect">
            <a:avLst/>
          </a:prstGeom>
          <a:ln w="12700">
            <a:solidFill>
              <a:schemeClr val="tx1"/>
            </a:solidFill>
          </a:ln>
        </p:spPr>
      </p:pic>
      <p:sp>
        <p:nvSpPr>
          <p:cNvPr id="12" name="Title 1">
            <a:extLst>
              <a:ext uri="{FF2B5EF4-FFF2-40B4-BE49-F238E27FC236}">
                <a16:creationId xmlns:a16="http://schemas.microsoft.com/office/drawing/2014/main" id="{F79CA3C8-D958-69F9-FED2-D6D143535565}"/>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72969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814CDEA-1CBC-049D-42B1-39231B45CED4}"/>
              </a:ext>
            </a:extLst>
          </p:cNvPr>
          <p:cNvSpPr txBox="1">
            <a:spLocks/>
          </p:cNvSpPr>
          <p:nvPr/>
        </p:nvSpPr>
        <p:spPr>
          <a:xfrm>
            <a:off x="476250" y="1087169"/>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Technique :- Saving essential data in the EEPROM </a:t>
            </a:r>
          </a:p>
        </p:txBody>
      </p:sp>
      <p:sp>
        <p:nvSpPr>
          <p:cNvPr id="12" name="Title 1">
            <a:extLst>
              <a:ext uri="{FF2B5EF4-FFF2-40B4-BE49-F238E27FC236}">
                <a16:creationId xmlns:a16="http://schemas.microsoft.com/office/drawing/2014/main" id="{F79CA3C8-D958-69F9-FED2-D6D143535565}"/>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
        <p:nvSpPr>
          <p:cNvPr id="6" name="Content Placeholder 4">
            <a:extLst>
              <a:ext uri="{FF2B5EF4-FFF2-40B4-BE49-F238E27FC236}">
                <a16:creationId xmlns:a16="http://schemas.microsoft.com/office/drawing/2014/main" id="{F1194233-6E6F-6735-2123-06845E83A4D8}"/>
              </a:ext>
            </a:extLst>
          </p:cNvPr>
          <p:cNvSpPr txBox="1">
            <a:spLocks/>
          </p:cNvSpPr>
          <p:nvPr/>
        </p:nvSpPr>
        <p:spPr>
          <a:xfrm>
            <a:off x="384924" y="1676400"/>
            <a:ext cx="7425225" cy="4321727"/>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1350" dirty="0">
                <a:cs typeface="Times New Roman" panose="02020603050405020304" pitchFamily="18" charset="0"/>
              </a:rPr>
              <a:t>To determine parameters for the winding process, some essential data are needed to save in the EEPROM of the </a:t>
            </a:r>
            <a:r>
              <a:rPr lang="en-GB" sz="1350" dirty="0" err="1">
                <a:cs typeface="Times New Roman" panose="02020603050405020304" pitchFamily="18" charset="0"/>
              </a:rPr>
              <a:t>atmega</a:t>
            </a:r>
            <a:r>
              <a:rPr lang="en-GB" sz="1350" dirty="0">
                <a:cs typeface="Times New Roman" panose="02020603050405020304" pitchFamily="18" charset="0"/>
              </a:rPr>
              <a:t> micro controller.</a:t>
            </a:r>
          </a:p>
          <a:p>
            <a:pPr>
              <a:lnSpc>
                <a:spcPct val="150000"/>
              </a:lnSpc>
            </a:pPr>
            <a:r>
              <a:rPr lang="en-GB" sz="1350" dirty="0">
                <a:cs typeface="Times New Roman" panose="02020603050405020304" pitchFamily="18" charset="0"/>
              </a:rPr>
              <a:t>Array data type is used to save these data in the EEPROM.</a:t>
            </a:r>
          </a:p>
          <a:p>
            <a:pPr>
              <a:lnSpc>
                <a:spcPct val="150000"/>
              </a:lnSpc>
            </a:pPr>
            <a:r>
              <a:rPr lang="en-GB" sz="1350" dirty="0">
                <a:cs typeface="Times New Roman" panose="02020603050405020304" pitchFamily="18" charset="0"/>
              </a:rPr>
              <a:t>Data needed to save in the EEPROM are,</a:t>
            </a:r>
          </a:p>
          <a:p>
            <a:pPr marL="342900" indent="-342900">
              <a:lnSpc>
                <a:spcPct val="150000"/>
              </a:lnSpc>
              <a:buFont typeface="+mj-lt"/>
              <a:buAutoNum type="arabicPeriod"/>
            </a:pPr>
            <a:r>
              <a:rPr lang="en-GB" sz="1350" dirty="0">
                <a:cs typeface="Times New Roman" panose="02020603050405020304" pitchFamily="18" charset="0"/>
              </a:rPr>
              <a:t>Standard wire gauge.</a:t>
            </a:r>
          </a:p>
          <a:p>
            <a:pPr marL="342900" indent="-342900">
              <a:lnSpc>
                <a:spcPct val="150000"/>
              </a:lnSpc>
              <a:buFont typeface="+mj-lt"/>
              <a:buAutoNum type="arabicPeriod"/>
            </a:pPr>
            <a:r>
              <a:rPr lang="en-GB" sz="1350" dirty="0">
                <a:cs typeface="Times New Roman" panose="02020603050405020304" pitchFamily="18" charset="0"/>
              </a:rPr>
              <a:t>Diameters of the coils.</a:t>
            </a:r>
          </a:p>
          <a:p>
            <a:pPr marL="342900" indent="-342900">
              <a:lnSpc>
                <a:spcPct val="150000"/>
              </a:lnSpc>
              <a:buFont typeface="+mj-lt"/>
              <a:buAutoNum type="arabicPeriod"/>
            </a:pPr>
            <a:r>
              <a:rPr lang="en-GB" sz="1350" dirty="0">
                <a:cs typeface="Times New Roman" panose="02020603050405020304" pitchFamily="18" charset="0"/>
              </a:rPr>
              <a:t>Maximum amperages through the coils.</a:t>
            </a:r>
          </a:p>
          <a:p>
            <a:pPr marL="342900" indent="-342900">
              <a:lnSpc>
                <a:spcPct val="150000"/>
              </a:lnSpc>
              <a:buFont typeface="+mj-lt"/>
              <a:buAutoNum type="arabicPeriod"/>
            </a:pPr>
            <a:r>
              <a:rPr lang="en-GB" sz="1350" dirty="0">
                <a:cs typeface="Times New Roman" panose="02020603050405020304" pitchFamily="18" charset="0"/>
              </a:rPr>
              <a:t>Turns per square centimetres for relevant coil.</a:t>
            </a:r>
          </a:p>
          <a:p>
            <a:pPr marL="342900" indent="-342900">
              <a:lnSpc>
                <a:spcPct val="150000"/>
              </a:lnSpc>
              <a:buFont typeface="+mj-lt"/>
              <a:buAutoNum type="arabicPeriod"/>
            </a:pPr>
            <a:r>
              <a:rPr lang="en-GB" sz="1350" dirty="0">
                <a:cs typeface="Times New Roman" panose="02020603050405020304" pitchFamily="18" charset="0"/>
              </a:rPr>
              <a:t>EI-Lamination model numbers.</a:t>
            </a:r>
          </a:p>
          <a:p>
            <a:pPr marL="342900" indent="-342900">
              <a:lnSpc>
                <a:spcPct val="150000"/>
              </a:lnSpc>
              <a:buFont typeface="+mj-lt"/>
              <a:buAutoNum type="arabicPeriod"/>
            </a:pPr>
            <a:r>
              <a:rPr lang="en-GB" sz="1350" dirty="0">
                <a:cs typeface="Times New Roman" panose="02020603050405020304" pitchFamily="18" charset="0"/>
              </a:rPr>
              <a:t>Core area(cm</a:t>
            </a:r>
            <a:r>
              <a:rPr lang="en-GB" sz="1350" baseline="30000" dirty="0">
                <a:cs typeface="Times New Roman" panose="02020603050405020304" pitchFamily="18" charset="0"/>
              </a:rPr>
              <a:t>2</a:t>
            </a:r>
            <a:r>
              <a:rPr lang="en-GB" sz="1350" dirty="0">
                <a:cs typeface="Times New Roman" panose="02020603050405020304" pitchFamily="18" charset="0"/>
              </a:rPr>
              <a:t>). </a:t>
            </a:r>
          </a:p>
          <a:p>
            <a:pPr marL="0" indent="0">
              <a:lnSpc>
                <a:spcPct val="150000"/>
              </a:lnSpc>
              <a:buNone/>
            </a:pPr>
            <a:endParaRPr lang="en-GB" sz="1350" dirty="0">
              <a:cs typeface="Times New Roman" panose="02020603050405020304" pitchFamily="18" charset="0"/>
            </a:endParaRPr>
          </a:p>
          <a:p>
            <a:pPr marL="0" indent="0">
              <a:lnSpc>
                <a:spcPct val="150000"/>
              </a:lnSpc>
              <a:buNone/>
            </a:pPr>
            <a:endParaRPr lang="en-GB" sz="1350" dirty="0">
              <a:cs typeface="Times New Roman" panose="02020603050405020304" pitchFamily="18" charset="0"/>
            </a:endParaRPr>
          </a:p>
        </p:txBody>
      </p:sp>
    </p:spTree>
    <p:extLst>
      <p:ext uri="{BB962C8B-B14F-4D97-AF65-F5344CB8AC3E}">
        <p14:creationId xmlns:p14="http://schemas.microsoft.com/office/powerpoint/2010/main" val="381721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684F-5387-42C8-BDA8-D73C520DB780}"/>
              </a:ext>
            </a:extLst>
          </p:cNvPr>
          <p:cNvSpPr>
            <a:spLocks noGrp="1"/>
          </p:cNvSpPr>
          <p:nvPr>
            <p:ph type="title"/>
          </p:nvPr>
        </p:nvSpPr>
        <p:spPr>
          <a:xfrm>
            <a:off x="0" y="0"/>
            <a:ext cx="9144000" cy="1128713"/>
          </a:xfrm>
          <a:solidFill>
            <a:srgbClr val="0070C0"/>
          </a:solidFill>
        </p:spPr>
        <p:txBody>
          <a:bodyPr/>
          <a:lstStyle/>
          <a:p>
            <a:pPr eaLnBrk="1" hangingPunct="1"/>
            <a:r>
              <a:rPr lang="en-US" altLang="en-US" sz="4000" b="1" dirty="0">
                <a:solidFill>
                  <a:schemeClr val="bg1"/>
                </a:solidFill>
                <a:latin typeface="Calibri Light (Headings)"/>
                <a:cs typeface="Times New Roman" panose="02020603050405020304" pitchFamily="18" charset="0"/>
              </a:rPr>
              <a:t>Outline</a:t>
            </a:r>
            <a:r>
              <a:rPr lang="en-US" altLang="en-US" b="1" dirty="0">
                <a:solidFill>
                  <a:schemeClr val="bg1"/>
                </a:solidFill>
                <a:latin typeface="Calibri Light (Headings)"/>
                <a:cs typeface="Times New Roman" panose="02020603050405020304" pitchFamily="18" charset="0"/>
              </a:rPr>
              <a:t> </a:t>
            </a:r>
            <a:endParaRPr lang="en-US" altLang="en-US" sz="4400" b="1" dirty="0">
              <a:solidFill>
                <a:schemeClr val="bg1"/>
              </a:solidFill>
              <a:latin typeface="Calibri Light (Headings)"/>
              <a:cs typeface="Times New Roman" panose="02020603050405020304" pitchFamily="18" charset="0"/>
            </a:endParaRPr>
          </a:p>
        </p:txBody>
      </p:sp>
      <p:sp>
        <p:nvSpPr>
          <p:cNvPr id="6" name="Content Placeholder 2">
            <a:extLst>
              <a:ext uri="{FF2B5EF4-FFF2-40B4-BE49-F238E27FC236}">
                <a16:creationId xmlns:a16="http://schemas.microsoft.com/office/drawing/2014/main" id="{D38440EF-F868-52F3-DB7C-4292B4E3F25A}"/>
              </a:ext>
            </a:extLst>
          </p:cNvPr>
          <p:cNvSpPr>
            <a:spLocks noGrp="1"/>
          </p:cNvSpPr>
          <p:nvPr>
            <p:ph sz="quarter" idx="1"/>
          </p:nvPr>
        </p:nvSpPr>
        <p:spPr>
          <a:xfrm>
            <a:off x="457200" y="1128714"/>
            <a:ext cx="8229600" cy="5729286"/>
          </a:xfrm>
        </p:spPr>
        <p:txBody>
          <a:bodyPr>
            <a:normAutofit fontScale="92500" lnSpcReduction="20000"/>
          </a:bodyPr>
          <a:lstStyle/>
          <a:p>
            <a:pPr marL="457200" indent="-457200">
              <a:lnSpc>
                <a:spcPct val="150000"/>
              </a:lnSpc>
              <a:buFont typeface="+mj-lt"/>
              <a:buAutoNum type="arabicParenR"/>
              <a:defRPr/>
            </a:pPr>
            <a:r>
              <a:rPr lang="en-US" sz="1600" dirty="0"/>
              <a:t>Problem in Brief</a:t>
            </a:r>
          </a:p>
          <a:p>
            <a:pPr marL="457200" indent="-457200">
              <a:lnSpc>
                <a:spcPct val="150000"/>
              </a:lnSpc>
              <a:buFont typeface="+mj-lt"/>
              <a:buAutoNum type="arabicParenR"/>
              <a:defRPr/>
            </a:pPr>
            <a:r>
              <a:rPr lang="en-US" sz="1600" dirty="0"/>
              <a:t>Project Aim &amp; Objective</a:t>
            </a:r>
          </a:p>
          <a:p>
            <a:pPr marL="457200" indent="-457200">
              <a:lnSpc>
                <a:spcPct val="150000"/>
              </a:lnSpc>
              <a:buFont typeface="+mj-lt"/>
              <a:buAutoNum type="arabicParenR"/>
              <a:defRPr/>
            </a:pPr>
            <a:r>
              <a:rPr lang="en-US" sz="1600" dirty="0"/>
              <a:t>Input – Output diagram</a:t>
            </a:r>
          </a:p>
          <a:p>
            <a:pPr marL="457200" indent="-457200">
              <a:lnSpc>
                <a:spcPct val="150000"/>
              </a:lnSpc>
              <a:buFont typeface="+mj-lt"/>
              <a:buAutoNum type="arabicParenR"/>
              <a:defRPr/>
            </a:pPr>
            <a:r>
              <a:rPr lang="en-US" sz="1600" dirty="0"/>
              <a:t>3D- Diagram of the system</a:t>
            </a:r>
          </a:p>
          <a:p>
            <a:pPr marL="457200" indent="-457200">
              <a:lnSpc>
                <a:spcPct val="150000"/>
              </a:lnSpc>
              <a:buFont typeface="+mj-lt"/>
              <a:buAutoNum type="arabicParenR"/>
              <a:defRPr/>
            </a:pPr>
            <a:r>
              <a:rPr lang="en-US" sz="1600" dirty="0"/>
              <a:t> Processes of the machine</a:t>
            </a:r>
          </a:p>
          <a:p>
            <a:pPr marL="457200" indent="-457200">
              <a:lnSpc>
                <a:spcPct val="150000"/>
              </a:lnSpc>
              <a:buFont typeface="+mj-lt"/>
              <a:buAutoNum type="arabicParenR"/>
              <a:defRPr/>
            </a:pPr>
            <a:r>
              <a:rPr lang="en-US" sz="1600" dirty="0"/>
              <a:t>3D Animation – Bobbin measuring unit</a:t>
            </a:r>
          </a:p>
          <a:p>
            <a:pPr marL="457200" indent="-457200">
              <a:lnSpc>
                <a:spcPct val="150000"/>
              </a:lnSpc>
              <a:buFont typeface="+mj-lt"/>
              <a:buAutoNum type="arabicParenR"/>
              <a:defRPr/>
            </a:pPr>
            <a:r>
              <a:rPr lang="en-US" sz="1600" dirty="0"/>
              <a:t>3D Animation – Winding processing unit</a:t>
            </a:r>
          </a:p>
          <a:p>
            <a:pPr marL="457200" indent="-457200">
              <a:lnSpc>
                <a:spcPct val="150000"/>
              </a:lnSpc>
              <a:buFont typeface="+mj-lt"/>
              <a:buAutoNum type="arabicParenR"/>
              <a:defRPr/>
            </a:pPr>
            <a:r>
              <a:rPr lang="en-US" sz="1600" dirty="0"/>
              <a:t>Schematic diagram of the system</a:t>
            </a:r>
          </a:p>
          <a:p>
            <a:pPr marL="457200" indent="-457200">
              <a:lnSpc>
                <a:spcPct val="150000"/>
              </a:lnSpc>
              <a:buFont typeface="+mj-lt"/>
              <a:buAutoNum type="arabicParenR"/>
              <a:defRPr/>
            </a:pPr>
            <a:r>
              <a:rPr lang="en-US" sz="1600" dirty="0"/>
              <a:t>PCB design</a:t>
            </a:r>
          </a:p>
          <a:p>
            <a:pPr marL="457200" indent="-457200">
              <a:lnSpc>
                <a:spcPct val="150000"/>
              </a:lnSpc>
              <a:buFont typeface="+mj-lt"/>
              <a:buAutoNum type="arabicParenR"/>
              <a:defRPr/>
            </a:pPr>
            <a:r>
              <a:rPr lang="en-US" sz="1600" dirty="0"/>
              <a:t>Proteus simulation</a:t>
            </a:r>
          </a:p>
          <a:p>
            <a:pPr marL="457200" indent="-457200">
              <a:lnSpc>
                <a:spcPct val="150000"/>
              </a:lnSpc>
              <a:buFont typeface="+mj-lt"/>
              <a:buAutoNum type="arabicParenR"/>
              <a:defRPr/>
            </a:pPr>
            <a:r>
              <a:rPr lang="en-US" sz="1600" dirty="0"/>
              <a:t>Resources used</a:t>
            </a:r>
          </a:p>
          <a:p>
            <a:pPr marL="457200" indent="-457200">
              <a:lnSpc>
                <a:spcPct val="150000"/>
              </a:lnSpc>
              <a:buFont typeface="+mj-lt"/>
              <a:buAutoNum type="arabicParenR"/>
              <a:defRPr/>
            </a:pPr>
            <a:r>
              <a:rPr lang="en-US" sz="1600" dirty="0"/>
              <a:t>Total cost estimation</a:t>
            </a:r>
          </a:p>
          <a:p>
            <a:pPr marL="457200" indent="-457200">
              <a:lnSpc>
                <a:spcPct val="150000"/>
              </a:lnSpc>
              <a:buFont typeface="+mj-lt"/>
              <a:buAutoNum type="arabicParenR"/>
              <a:defRPr/>
            </a:pPr>
            <a:r>
              <a:rPr lang="en-US" sz="1600" dirty="0"/>
              <a:t>Individual contribution</a:t>
            </a:r>
          </a:p>
          <a:p>
            <a:pPr>
              <a:defRPr/>
            </a:pPr>
            <a:endParaRPr lang="en-US" sz="2000" dirty="0"/>
          </a:p>
          <a:p>
            <a:pPr>
              <a:defRPr/>
            </a:pPr>
            <a:endParaRPr lang="en-US" sz="2000" dirty="0"/>
          </a:p>
          <a:p>
            <a:pPr>
              <a:buFont typeface="Arial" panose="020B0604020202020204" pitchFamily="34" charset="0"/>
              <a:buChar char="•"/>
              <a:defRPr/>
            </a:pPr>
            <a:endParaRPr lang="en-US" sz="2000" dirty="0"/>
          </a:p>
          <a:p>
            <a:pPr>
              <a:buFont typeface="Arial" panose="020B0604020202020204" pitchFamily="34" charset="0"/>
              <a:buChar char="•"/>
              <a:defRPr/>
            </a:pPr>
            <a:endParaRPr lang="en-US" sz="2000" dirty="0"/>
          </a:p>
          <a:p>
            <a:pPr>
              <a:buFont typeface="Arial" panose="020B0604020202020204" pitchFamily="34" charset="0"/>
              <a:buChar char="•"/>
              <a:defRPr/>
            </a:pPr>
            <a:endParaRPr lang="en-US" sz="2000" dirty="0"/>
          </a:p>
        </p:txBody>
      </p:sp>
    </p:spTree>
    <p:extLst>
      <p:ext uri="{BB962C8B-B14F-4D97-AF65-F5344CB8AC3E}">
        <p14:creationId xmlns:p14="http://schemas.microsoft.com/office/powerpoint/2010/main" val="3565940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0" y="101551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Schematic diagram</a:t>
            </a:r>
          </a:p>
        </p:txBody>
      </p:sp>
      <p:pic>
        <p:nvPicPr>
          <p:cNvPr id="4098" name="Picture 2">
            <a:extLst>
              <a:ext uri="{FF2B5EF4-FFF2-40B4-BE49-F238E27FC236}">
                <a16:creationId xmlns:a16="http://schemas.microsoft.com/office/drawing/2014/main" id="{67EA5194-A54A-0897-7315-B100559CD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 t="1614" r="482" b="1311"/>
          <a:stretch>
            <a:fillRect/>
          </a:stretch>
        </p:blipFill>
        <p:spPr bwMode="auto">
          <a:xfrm>
            <a:off x="164437" y="1646359"/>
            <a:ext cx="8815126" cy="45392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FE16855-7A40-FFB8-F379-723C304EAC44}"/>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241828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B3BE2D17-3605-B3CB-3937-7444B6353D62}"/>
              </a:ext>
            </a:extLst>
          </p:cNvPr>
          <p:cNvSpPr>
            <a:spLocks noGrp="1"/>
          </p:cNvSpPr>
          <p:nvPr>
            <p:ph sz="half" idx="2"/>
          </p:nvPr>
        </p:nvSpPr>
        <p:spPr>
          <a:xfrm>
            <a:off x="276121" y="101417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PCB design</a:t>
            </a:r>
          </a:p>
        </p:txBody>
      </p:sp>
      <p:pic>
        <p:nvPicPr>
          <p:cNvPr id="5122" name="Picture 2">
            <a:extLst>
              <a:ext uri="{FF2B5EF4-FFF2-40B4-BE49-F238E27FC236}">
                <a16:creationId xmlns:a16="http://schemas.microsoft.com/office/drawing/2014/main" id="{42D2FD79-075F-EBF8-619E-27F11BB08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44" t="728" r="2364"/>
          <a:stretch>
            <a:fillRect/>
          </a:stretch>
        </p:blipFill>
        <p:spPr bwMode="auto">
          <a:xfrm>
            <a:off x="479171" y="1643678"/>
            <a:ext cx="8438544" cy="43806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765A84-01C3-EF52-7003-FFA8CD633514}"/>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344032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47B2882-B7AB-B906-7DFF-C5548B63D3C0}"/>
              </a:ext>
            </a:extLst>
          </p:cNvPr>
          <p:cNvSpPr>
            <a:spLocks noGrp="1"/>
          </p:cNvSpPr>
          <p:nvPr>
            <p:ph sz="half" idx="2"/>
          </p:nvPr>
        </p:nvSpPr>
        <p:spPr>
          <a:xfrm>
            <a:off x="229639" y="1277431"/>
            <a:ext cx="8107680" cy="487973"/>
          </a:xfrm>
        </p:spPr>
        <p:txBody>
          <a:bodyPr numCol="1">
            <a:normAutofit/>
          </a:body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Full PCB design</a:t>
            </a: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EEF9C1FD-CCB3-587B-375E-1786071A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32" t="1012" r="737" b="938"/>
          <a:stretch>
            <a:fillRect/>
          </a:stretch>
        </p:blipFill>
        <p:spPr bwMode="auto">
          <a:xfrm>
            <a:off x="128041" y="2252133"/>
            <a:ext cx="4524982" cy="33284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76C27259-1DB7-EB01-4D09-62A102005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643" y="2252133"/>
            <a:ext cx="4189316" cy="332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88494CBB-D4A4-B300-7D70-80AC1EC23DCE}"/>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341330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494CBB-D4A4-B300-7D70-80AC1EC23DCE}"/>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
        <p:nvSpPr>
          <p:cNvPr id="12" name="Content Placeholder 4">
            <a:extLst>
              <a:ext uri="{FF2B5EF4-FFF2-40B4-BE49-F238E27FC236}">
                <a16:creationId xmlns:a16="http://schemas.microsoft.com/office/drawing/2014/main" id="{3C19BC04-3396-1733-DE1E-6B90C4FB8963}"/>
              </a:ext>
            </a:extLst>
          </p:cNvPr>
          <p:cNvSpPr>
            <a:spLocks noGrp="1"/>
          </p:cNvSpPr>
          <p:nvPr>
            <p:ph sz="half" idx="2"/>
          </p:nvPr>
        </p:nvSpPr>
        <p:spPr>
          <a:xfrm>
            <a:off x="229639" y="999639"/>
            <a:ext cx="8107680" cy="487973"/>
          </a:xfrm>
        </p:spPr>
        <p:txBody>
          <a:bodyPr numCol="1">
            <a:normAutofit/>
          </a:body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Power supply design</a:t>
            </a: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id="{249573DE-E97F-2CDA-417D-A4A027B40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19" t="18292" r="8521" b="7724"/>
          <a:stretch>
            <a:fillRect/>
          </a:stretch>
        </p:blipFill>
        <p:spPr bwMode="auto">
          <a:xfrm>
            <a:off x="345886" y="1672417"/>
            <a:ext cx="8663890" cy="42900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389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494CBB-D4A4-B300-7D70-80AC1EC23DCE}"/>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pic>
        <p:nvPicPr>
          <p:cNvPr id="9218" name="Picture 2">
            <a:extLst>
              <a:ext uri="{FF2B5EF4-FFF2-40B4-BE49-F238E27FC236}">
                <a16:creationId xmlns:a16="http://schemas.microsoft.com/office/drawing/2014/main" id="{03DAF132-1D40-2891-0579-34BF28D27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66" t="2499" r="1128" b="4062"/>
          <a:stretch>
            <a:fillRect/>
          </a:stretch>
        </p:blipFill>
        <p:spPr bwMode="auto">
          <a:xfrm>
            <a:off x="474472" y="1768782"/>
            <a:ext cx="8195055" cy="403013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48CDA8DC-CBB4-7261-F17E-7483FDEF98C3}"/>
              </a:ext>
            </a:extLst>
          </p:cNvPr>
          <p:cNvSpPr>
            <a:spLocks noGrp="1"/>
          </p:cNvSpPr>
          <p:nvPr>
            <p:ph sz="half" idx="2"/>
          </p:nvPr>
        </p:nvSpPr>
        <p:spPr>
          <a:xfrm>
            <a:off x="229639" y="999639"/>
            <a:ext cx="8107680" cy="487973"/>
          </a:xfrm>
        </p:spPr>
        <p:txBody>
          <a:bodyPr numCol="1">
            <a:normAutofit/>
          </a:body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PCB design</a:t>
            </a:r>
          </a:p>
          <a:p>
            <a:pPr marL="0" indent="0">
              <a:buNone/>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18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52789" y="930190"/>
            <a:ext cx="8107680" cy="487973"/>
          </a:xfrm>
        </p:spPr>
        <p:txBody>
          <a:bodyPr numCol="1">
            <a:normAutofit/>
          </a:body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Proteus Simulation</a:t>
            </a: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D84AD509-C39B-3A54-11B0-731DE374B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95" t="4753" r="6110" b="2292"/>
          <a:stretch>
            <a:fillRect/>
          </a:stretch>
        </p:blipFill>
        <p:spPr bwMode="auto">
          <a:xfrm>
            <a:off x="475366" y="1418163"/>
            <a:ext cx="8193267" cy="507076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6B25B51D-CB7A-B25D-4111-CAF8A97061D3}"/>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Contribution-204129M</a:t>
            </a:r>
          </a:p>
        </p:txBody>
      </p:sp>
    </p:spTree>
    <p:extLst>
      <p:ext uri="{BB962C8B-B14F-4D97-AF65-F5344CB8AC3E}">
        <p14:creationId xmlns:p14="http://schemas.microsoft.com/office/powerpoint/2010/main" val="4009758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105508" y="1014080"/>
            <a:ext cx="8915400" cy="5430682"/>
          </a:xfrm>
        </p:spPr>
        <p:txBody>
          <a:bodyPr numCol="1">
            <a:normAutofit/>
          </a:bodyPr>
          <a:lstStyle/>
          <a:p>
            <a:pPr marL="0" indent="0">
              <a:buNone/>
            </a:pPr>
            <a:r>
              <a:rPr lang="en-US" sz="1800" b="1" dirty="0">
                <a:effectLst>
                  <a:outerShdw blurRad="38100" dist="38100" dir="2700000" algn="tl">
                    <a:srgbClr val="000000">
                      <a:alpha val="43137"/>
                    </a:srgbClr>
                  </a:outerShdw>
                </a:effectLst>
                <a:latin typeface="+mj-lt"/>
                <a:cs typeface="Times New Roman" panose="02020603050405020304" pitchFamily="18" charset="0"/>
              </a:rPr>
              <a:t>Member 2 – 204197R Senevirathne Y.M.N.N.</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b="1" dirty="0">
                <a:solidFill>
                  <a:schemeClr val="accent1"/>
                </a:solidFill>
                <a:effectLst>
                  <a:outerShdw blurRad="38100" dist="38100" dir="2700000" algn="tl">
                    <a:srgbClr val="000000">
                      <a:alpha val="43137"/>
                    </a:srgbClr>
                  </a:outerShdw>
                </a:effectLst>
                <a:latin typeface="+mj-lt"/>
                <a:cs typeface="Times New Roman" panose="02020603050405020304" pitchFamily="18" charset="0"/>
              </a:rPr>
              <a:t>Responsibilities</a:t>
            </a:r>
            <a:r>
              <a:rPr lang="en-US" b="1" dirty="0">
                <a:effectLst>
                  <a:outerShdw blurRad="38100" dist="38100" dir="2700000" algn="tl">
                    <a:srgbClr val="000000">
                      <a:alpha val="43137"/>
                    </a:srgbClr>
                  </a:outerShdw>
                </a:effectLst>
                <a:latin typeface="+mj-lt"/>
                <a:cs typeface="Times New Roman" panose="02020603050405020304" pitchFamily="18" charset="0"/>
              </a:rPr>
              <a:t> -Bobbin measuring unit</a:t>
            </a:r>
          </a:p>
          <a:p>
            <a:pPr marL="0" indent="0">
              <a:buNone/>
            </a:pPr>
            <a:endParaRPr lang="en-US"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00000"/>
                </a:solidFill>
                <a:ea typeface="Calibri" panose="020F0502020204030204" pitchFamily="34" charset="0"/>
              </a:rPr>
              <a:t>I was aware of how to get the measurement of a selected bobbin. For that purpose, I used the 3 HCSRO4-Ultrasonic sensors and a NEMA 17 bipolar stepper motor. Also, 2 CD4052 IC are used to connect those sensors with microcontrollers and 4 CD4052 IC and 2 L293D IC are used to connect that stepper motor with ATMEGA32.  For the winding purpose, we want to know whether the selected bobbin is suited or not. Two ultrasonic sensors are used to measure the width of the bobbin and measure edge height of the bobbin. And Another sensor was used to measure the length of the bobbin with aid of a stepper motor. </a:t>
            </a:r>
            <a:endParaRPr lang="en-GB" sz="1600" dirty="0">
              <a:cs typeface="Times New Roman" panose="02020603050405020304" pitchFamily="18" charset="0"/>
            </a:endParaRPr>
          </a:p>
          <a:p>
            <a:pPr>
              <a:buFont typeface="Wingdings" panose="05000000000000000000" pitchFamily="2" charset="2"/>
              <a:buChar char="v"/>
            </a:pPr>
            <a:endParaRPr lang="en-GB"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8DF1FCA5-ED2C-47FB-BF11-A37D54EAFBDE}"/>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1463914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9CCDFEDC-EAE5-7D59-9E2C-E6F6C9B16652}"/>
              </a:ext>
            </a:extLst>
          </p:cNvPr>
          <p:cNvSpPr txBox="1">
            <a:spLocks/>
          </p:cNvSpPr>
          <p:nvPr/>
        </p:nvSpPr>
        <p:spPr>
          <a:xfrm>
            <a:off x="294404" y="1287729"/>
            <a:ext cx="5762447" cy="5104279"/>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Technique:- HC-SRO4 ultrasonic sensor</a:t>
            </a:r>
            <a:br>
              <a:rPr lang="en-GB" sz="2100" b="1" dirty="0">
                <a:latin typeface="Times New Roman" panose="02020603050405020304" pitchFamily="18" charset="0"/>
                <a:cs typeface="Times New Roman" panose="02020603050405020304" pitchFamily="18" charset="0"/>
              </a:rPr>
            </a:br>
            <a:endParaRPr lang="en-GB" sz="2100" b="1" dirty="0">
              <a:latin typeface="Times New Roman" panose="02020603050405020304" pitchFamily="18" charset="0"/>
              <a:cs typeface="Times New Roman" panose="02020603050405020304" pitchFamily="18" charset="0"/>
            </a:endParaRPr>
          </a:p>
          <a:p>
            <a:pPr>
              <a:lnSpc>
                <a:spcPct val="150000"/>
              </a:lnSpc>
            </a:pPr>
            <a:r>
              <a:rPr lang="en-US" sz="1600" dirty="0">
                <a:solidFill>
                  <a:srgbClr val="191919"/>
                </a:solidFill>
              </a:rPr>
              <a:t>trigger pin is set HIGH for 10µs.</a:t>
            </a:r>
          </a:p>
          <a:p>
            <a:pPr>
              <a:lnSpc>
                <a:spcPct val="150000"/>
              </a:lnSpc>
            </a:pPr>
            <a:r>
              <a:rPr lang="en-US" sz="1600" dirty="0">
                <a:solidFill>
                  <a:srgbClr val="191919"/>
                </a:solidFill>
              </a:rPr>
              <a:t>the sensor transmits an ultrasonic burst of eight pulses at 40 kHz.</a:t>
            </a:r>
          </a:p>
          <a:p>
            <a:pPr>
              <a:lnSpc>
                <a:spcPct val="150000"/>
              </a:lnSpc>
            </a:pPr>
            <a:r>
              <a:rPr lang="en-US" sz="1600" dirty="0">
                <a:solidFill>
                  <a:srgbClr val="191919"/>
                </a:solidFill>
              </a:rPr>
              <a:t>Meanwhile the echo pin goes HIGH to initiate the echo-back signal.</a:t>
            </a:r>
          </a:p>
          <a:p>
            <a:pPr>
              <a:lnSpc>
                <a:spcPct val="150000"/>
              </a:lnSpc>
            </a:pPr>
            <a:r>
              <a:rPr lang="en-US" sz="1600" dirty="0">
                <a:solidFill>
                  <a:srgbClr val="191919"/>
                </a:solidFill>
              </a:rPr>
              <a:t>If those pulses are reflected, the echo pin goes low as soon as the signal is received.</a:t>
            </a:r>
          </a:p>
          <a:p>
            <a:pPr>
              <a:lnSpc>
                <a:spcPct val="150000"/>
              </a:lnSpc>
            </a:pPr>
            <a:r>
              <a:rPr lang="en-US" sz="1600" dirty="0">
                <a:solidFill>
                  <a:srgbClr val="191919"/>
                </a:solidFill>
              </a:rPr>
              <a:t>The width of the received pulse is used to calculate the distance from the reflected object.</a:t>
            </a:r>
            <a:endParaRPr lang="en-GB" sz="1600" b="1" dirty="0">
              <a:cs typeface="Times New Roman" panose="02020603050405020304" pitchFamily="18" charset="0"/>
            </a:endParaRPr>
          </a:p>
        </p:txBody>
      </p:sp>
      <p:pic>
        <p:nvPicPr>
          <p:cNvPr id="8" name="Picture 4" descr="HC-SR04 Ultrasonic Sensor Working - Echo when no Obstacle">
            <a:extLst>
              <a:ext uri="{FF2B5EF4-FFF2-40B4-BE49-F238E27FC236}">
                <a16:creationId xmlns:a16="http://schemas.microsoft.com/office/drawing/2014/main" id="{7272A240-3265-9035-E1E0-98ACB73A8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230" y="1287729"/>
            <a:ext cx="2857484" cy="20846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HC-SR04 Ultrasonic Sensor Working - Echo reflected from Obstacle">
            <a:extLst>
              <a:ext uri="{FF2B5EF4-FFF2-40B4-BE49-F238E27FC236}">
                <a16:creationId xmlns:a16="http://schemas.microsoft.com/office/drawing/2014/main" id="{DD20DD3B-7661-5F4D-A7CD-1D23FB8D4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229" y="3750606"/>
            <a:ext cx="2857484" cy="22000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07AC5C4E-EFBA-2691-4E72-6AA00FB178C9}"/>
              </a:ext>
            </a:extLst>
          </p:cNvPr>
          <p:cNvSpPr txBox="1">
            <a:spLocks/>
          </p:cNvSpPr>
          <p:nvPr/>
        </p:nvSpPr>
        <p:spPr>
          <a:xfrm>
            <a:off x="0" y="0"/>
            <a:ext cx="9144000" cy="800100"/>
          </a:xfrm>
          <a:prstGeom prst="rect">
            <a:avLst/>
          </a:prstGeom>
          <a:solidFill>
            <a:srgbClr val="0070C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4219972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89230" y="1984703"/>
            <a:ext cx="5751085" cy="4486435"/>
          </a:xfrm>
        </p:spPr>
        <p:txBody>
          <a:bodyPr numCol="1">
            <a:normAutofit/>
          </a:bodyPr>
          <a:lstStyle/>
          <a:p>
            <a:pPr marL="0" indent="0" algn="just">
              <a:lnSpc>
                <a:spcPct val="150000"/>
              </a:lnSpc>
              <a:buNone/>
            </a:pPr>
            <a:r>
              <a:rPr lang="en-GB" sz="1800" b="1" dirty="0">
                <a:cs typeface="Times New Roman" panose="02020603050405020304" pitchFamily="18" charset="0"/>
              </a:rPr>
              <a:t>VCC</a:t>
            </a:r>
            <a:r>
              <a:rPr lang="en-GB" sz="1800" dirty="0">
                <a:cs typeface="Times New Roman" panose="02020603050405020304" pitchFamily="18" charset="0"/>
              </a:rPr>
              <a:t> -</a:t>
            </a:r>
            <a:r>
              <a:rPr lang="en-US" sz="1800" dirty="0">
                <a:solidFill>
                  <a:srgbClr val="191919"/>
                </a:solidFill>
              </a:rPr>
              <a:t>supplies power to the HC-SR04 ultrasonic sensor. You can connect it to the 5V output.</a:t>
            </a:r>
          </a:p>
          <a:p>
            <a:pPr marL="0" indent="0" algn="just">
              <a:lnSpc>
                <a:spcPct val="150000"/>
              </a:lnSpc>
              <a:buNone/>
            </a:pPr>
            <a:r>
              <a:rPr lang="en-US" sz="1800" b="1" dirty="0">
                <a:solidFill>
                  <a:srgbClr val="191919"/>
                </a:solidFill>
                <a:cs typeface="Times New Roman" panose="02020603050405020304" pitchFamily="18" charset="0"/>
              </a:rPr>
              <a:t>Trig(Trigger)-</a:t>
            </a:r>
            <a:r>
              <a:rPr lang="en-US" sz="1800" dirty="0">
                <a:solidFill>
                  <a:srgbClr val="191919"/>
                </a:solidFill>
              </a:rPr>
              <a:t>pin is used to trigger ultrasonic sound pulses. By setting this pin to HIGH for 10µs, the sensor initiates an ultrasonic burst.</a:t>
            </a:r>
          </a:p>
          <a:p>
            <a:pPr marL="0" indent="0" algn="just">
              <a:lnSpc>
                <a:spcPct val="150000"/>
              </a:lnSpc>
              <a:buNone/>
            </a:pPr>
            <a:r>
              <a:rPr lang="en-GB" sz="1800" b="1" dirty="0">
                <a:cs typeface="Times New Roman" panose="02020603050405020304" pitchFamily="18" charset="0"/>
              </a:rPr>
              <a:t>Echo </a:t>
            </a:r>
            <a:r>
              <a:rPr lang="en-GB" sz="1800" dirty="0">
                <a:cs typeface="Times New Roman" panose="02020603050405020304" pitchFamily="18" charset="0"/>
              </a:rPr>
              <a:t>-</a:t>
            </a:r>
            <a:r>
              <a:rPr lang="en-US" sz="1800" dirty="0">
                <a:solidFill>
                  <a:srgbClr val="191919"/>
                </a:solidFill>
              </a:rPr>
              <a:t> pin goes high when the ultrasonic burst is transmitted and remains high until the sensor receives an echo, after which it goes low. </a:t>
            </a:r>
            <a:endParaRPr lang="en-GB" sz="1800" dirty="0">
              <a:solidFill>
                <a:srgbClr val="191919"/>
              </a:solidFill>
              <a:cs typeface="Times New Roman" panose="02020603050405020304" pitchFamily="18" charset="0"/>
            </a:endParaRPr>
          </a:p>
          <a:p>
            <a:pPr marL="0" indent="0" algn="just">
              <a:lnSpc>
                <a:spcPct val="150000"/>
              </a:lnSpc>
              <a:buNone/>
            </a:pPr>
            <a:r>
              <a:rPr lang="en-GB" sz="1800" b="1" dirty="0">
                <a:solidFill>
                  <a:srgbClr val="191919"/>
                </a:solidFill>
                <a:cs typeface="Times New Roman" panose="02020603050405020304" pitchFamily="18" charset="0"/>
              </a:rPr>
              <a:t>GND(Ground) </a:t>
            </a:r>
            <a:r>
              <a:rPr lang="en-GB" sz="1800" dirty="0">
                <a:solidFill>
                  <a:srgbClr val="191919"/>
                </a:solidFill>
                <a:cs typeface="Times New Roman" panose="02020603050405020304" pitchFamily="18" charset="0"/>
              </a:rPr>
              <a:t>- </a:t>
            </a:r>
            <a:r>
              <a:rPr lang="en-US" sz="1800" dirty="0">
                <a:solidFill>
                  <a:srgbClr val="191919"/>
                </a:solidFill>
              </a:rPr>
              <a:t>Connect it to the ground.</a:t>
            </a:r>
            <a:endParaRPr lang="en-GB" sz="1800" dirty="0">
              <a:cs typeface="Times New Roman" panose="02020603050405020304" pitchFamily="18" charset="0"/>
            </a:endParaRPr>
          </a:p>
        </p:txBody>
      </p:sp>
      <p:pic>
        <p:nvPicPr>
          <p:cNvPr id="2052" name="Picture 4" descr="HC-SR04 Ultrasonic Distance Sensor Pinout">
            <a:extLst>
              <a:ext uri="{FF2B5EF4-FFF2-40B4-BE49-F238E27FC236}">
                <a16:creationId xmlns:a16="http://schemas.microsoft.com/office/drawing/2014/main" id="{1BFED9C7-FB2E-CEEE-BF61-71FBA1DB7E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88"/>
          <a:stretch/>
        </p:blipFill>
        <p:spPr bwMode="auto">
          <a:xfrm>
            <a:off x="6107685" y="1464848"/>
            <a:ext cx="2682020" cy="203703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990F614-AD08-7EB7-F190-86EADEB76108}"/>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
        <p:nvSpPr>
          <p:cNvPr id="6" name="Content Placeholder 4">
            <a:extLst>
              <a:ext uri="{FF2B5EF4-FFF2-40B4-BE49-F238E27FC236}">
                <a16:creationId xmlns:a16="http://schemas.microsoft.com/office/drawing/2014/main" id="{8E4D7AFC-2263-CEB2-A1B7-8CE07A7E00D2}"/>
              </a:ext>
            </a:extLst>
          </p:cNvPr>
          <p:cNvSpPr txBox="1">
            <a:spLocks/>
          </p:cNvSpPr>
          <p:nvPr/>
        </p:nvSpPr>
        <p:spPr>
          <a:xfrm>
            <a:off x="289230" y="1143737"/>
            <a:ext cx="7294880" cy="642222"/>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400" b="1" dirty="0">
                <a:solidFill>
                  <a:srgbClr val="333333"/>
                </a:solidFill>
                <a:effectLst>
                  <a:outerShdw blurRad="38100" dist="38100" dir="2700000" algn="tl">
                    <a:srgbClr val="000000">
                      <a:alpha val="43137"/>
                    </a:srgbClr>
                  </a:outerShdw>
                </a:effectLst>
                <a:latin typeface="+mj-lt"/>
              </a:rPr>
              <a:t>HC-SR04 ultrasonic sensor Pinout</a:t>
            </a:r>
          </a:p>
          <a:p>
            <a:pPr marL="0" indent="0">
              <a:buFont typeface="Arial" panose="020B0604020202020204" pitchFamily="34" charset="0"/>
              <a:buNone/>
            </a:pPr>
            <a:endParaRPr lang="en-GB" sz="2400" dirty="0">
              <a:cs typeface="Times New Roman" panose="02020603050405020304" pitchFamily="18" charset="0"/>
            </a:endParaRPr>
          </a:p>
        </p:txBody>
      </p:sp>
    </p:spTree>
    <p:extLst>
      <p:ext uri="{BB962C8B-B14F-4D97-AF65-F5344CB8AC3E}">
        <p14:creationId xmlns:p14="http://schemas.microsoft.com/office/powerpoint/2010/main" val="28910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407670" y="1070458"/>
            <a:ext cx="8107680" cy="699620"/>
          </a:xfrm>
        </p:spPr>
        <p:txBody>
          <a:bodyPr numCol="1">
            <a:normAutofit/>
          </a:bodyPr>
          <a:lstStyle/>
          <a:p>
            <a:pPr marL="0" indent="0">
              <a:buNone/>
            </a:pPr>
            <a:r>
              <a:rPr lang="en-US" sz="2400" b="1" dirty="0">
                <a:solidFill>
                  <a:srgbClr val="191919"/>
                </a:solidFill>
                <a:effectLst>
                  <a:outerShdw blurRad="38100" dist="38100" dir="2700000" algn="tl">
                    <a:srgbClr val="000000">
                      <a:alpha val="43137"/>
                    </a:srgbClr>
                  </a:outerShdw>
                </a:effectLst>
                <a:latin typeface="+mj-lt"/>
              </a:rPr>
              <a:t>Technical Specifications – Ultrasonic sensor </a:t>
            </a:r>
          </a:p>
          <a:p>
            <a:pPr marL="0" indent="0">
              <a:buNone/>
            </a:pPr>
            <a:endParaRPr lang="en-GB" sz="18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4C0A956B-DFE9-4431-02BF-355B13EA76A7}"/>
              </a:ext>
            </a:extLst>
          </p:cNvPr>
          <p:cNvGraphicFramePr>
            <a:graphicFrameLocks noGrp="1"/>
          </p:cNvGraphicFramePr>
          <p:nvPr/>
        </p:nvGraphicFramePr>
        <p:xfrm>
          <a:off x="407670" y="1770078"/>
          <a:ext cx="7242811" cy="3774186"/>
        </p:xfrm>
        <a:graphic>
          <a:graphicData uri="http://schemas.openxmlformats.org/drawingml/2006/table">
            <a:tbl>
              <a:tblPr/>
              <a:tblGrid>
                <a:gridCol w="4012205">
                  <a:extLst>
                    <a:ext uri="{9D8B030D-6E8A-4147-A177-3AD203B41FA5}">
                      <a16:colId xmlns:a16="http://schemas.microsoft.com/office/drawing/2014/main" val="2737481562"/>
                    </a:ext>
                  </a:extLst>
                </a:gridCol>
                <a:gridCol w="3230606">
                  <a:extLst>
                    <a:ext uri="{9D8B030D-6E8A-4147-A177-3AD203B41FA5}">
                      <a16:colId xmlns:a16="http://schemas.microsoft.com/office/drawing/2014/main" val="676636379"/>
                    </a:ext>
                  </a:extLst>
                </a:gridCol>
              </a:tblGrid>
              <a:tr h="381017">
                <a:tc>
                  <a:txBody>
                    <a:bodyPr/>
                    <a:lstStyle/>
                    <a:p>
                      <a:pPr algn="l">
                        <a:lnSpc>
                          <a:spcPct val="150000"/>
                        </a:lnSpc>
                      </a:pPr>
                      <a:r>
                        <a:rPr lang="en-US" sz="1600" b="0">
                          <a:effectLst/>
                        </a:rPr>
                        <a:t>Operating Voltage</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DC 5V</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410900262"/>
                  </a:ext>
                </a:extLst>
              </a:tr>
              <a:tr h="381017">
                <a:tc>
                  <a:txBody>
                    <a:bodyPr/>
                    <a:lstStyle/>
                    <a:p>
                      <a:pPr algn="l">
                        <a:lnSpc>
                          <a:spcPct val="150000"/>
                        </a:lnSpc>
                      </a:pPr>
                      <a:r>
                        <a:rPr lang="en-US" sz="1600" b="0" dirty="0">
                          <a:effectLst/>
                        </a:rPr>
                        <a:t>Operating Current</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15mA</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1793379799"/>
                  </a:ext>
                </a:extLst>
              </a:tr>
              <a:tr h="381017">
                <a:tc>
                  <a:txBody>
                    <a:bodyPr/>
                    <a:lstStyle/>
                    <a:p>
                      <a:pPr algn="l">
                        <a:lnSpc>
                          <a:spcPct val="150000"/>
                        </a:lnSpc>
                      </a:pPr>
                      <a:r>
                        <a:rPr lang="en-US" sz="1600" b="0">
                          <a:effectLst/>
                        </a:rPr>
                        <a:t>Operating Frequency</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dirty="0">
                          <a:effectLst/>
                        </a:rPr>
                        <a:t>40KHz</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2021725101"/>
                  </a:ext>
                </a:extLst>
              </a:tr>
              <a:tr h="381017">
                <a:tc>
                  <a:txBody>
                    <a:bodyPr/>
                    <a:lstStyle/>
                    <a:p>
                      <a:pPr algn="l">
                        <a:lnSpc>
                          <a:spcPct val="150000"/>
                        </a:lnSpc>
                      </a:pPr>
                      <a:r>
                        <a:rPr lang="en-US" sz="1600" b="0">
                          <a:effectLst/>
                        </a:rPr>
                        <a:t>Max Range</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4m</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2570927328"/>
                  </a:ext>
                </a:extLst>
              </a:tr>
              <a:tr h="381017">
                <a:tc>
                  <a:txBody>
                    <a:bodyPr/>
                    <a:lstStyle/>
                    <a:p>
                      <a:pPr algn="l">
                        <a:lnSpc>
                          <a:spcPct val="150000"/>
                        </a:lnSpc>
                      </a:pPr>
                      <a:r>
                        <a:rPr lang="en-US" sz="1600" b="0">
                          <a:effectLst/>
                        </a:rPr>
                        <a:t>Min Range</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dirty="0">
                          <a:effectLst/>
                        </a:rPr>
                        <a:t>2cm</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3964026922"/>
                  </a:ext>
                </a:extLst>
              </a:tr>
              <a:tr h="381017">
                <a:tc>
                  <a:txBody>
                    <a:bodyPr/>
                    <a:lstStyle/>
                    <a:p>
                      <a:pPr algn="l">
                        <a:lnSpc>
                          <a:spcPct val="150000"/>
                        </a:lnSpc>
                      </a:pPr>
                      <a:r>
                        <a:rPr lang="en-US" sz="1600" b="0">
                          <a:effectLst/>
                        </a:rPr>
                        <a:t>Ranging Accuracy</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3mm</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282917205"/>
                  </a:ext>
                </a:extLst>
              </a:tr>
              <a:tr h="381017">
                <a:tc>
                  <a:txBody>
                    <a:bodyPr/>
                    <a:lstStyle/>
                    <a:p>
                      <a:pPr algn="l">
                        <a:lnSpc>
                          <a:spcPct val="150000"/>
                        </a:lnSpc>
                      </a:pPr>
                      <a:r>
                        <a:rPr lang="en-US" sz="1600" b="0" dirty="0">
                          <a:effectLst/>
                        </a:rPr>
                        <a:t>Measuring Angle</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15 degree</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14401862"/>
                  </a:ext>
                </a:extLst>
              </a:tr>
              <a:tr h="381017">
                <a:tc>
                  <a:txBody>
                    <a:bodyPr/>
                    <a:lstStyle/>
                    <a:p>
                      <a:pPr algn="l">
                        <a:lnSpc>
                          <a:spcPct val="150000"/>
                        </a:lnSpc>
                      </a:pPr>
                      <a:r>
                        <a:rPr lang="en-US" sz="1600" b="0">
                          <a:effectLst/>
                        </a:rPr>
                        <a:t>Trigger Input Signal</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a:effectLst/>
                        </a:rPr>
                        <a:t>10µS TTL pulse</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4053872385"/>
                  </a:ext>
                </a:extLst>
              </a:tr>
              <a:tr h="381017">
                <a:tc>
                  <a:txBody>
                    <a:bodyPr/>
                    <a:lstStyle/>
                    <a:p>
                      <a:pPr algn="l">
                        <a:lnSpc>
                          <a:spcPct val="150000"/>
                        </a:lnSpc>
                      </a:pPr>
                      <a:r>
                        <a:rPr lang="en-US" sz="1600" b="0" dirty="0">
                          <a:effectLst/>
                        </a:rPr>
                        <a:t>Dimension</a:t>
                      </a:r>
                    </a:p>
                  </a:txBody>
                  <a:tcPr marL="22860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tc>
                  <a:txBody>
                    <a:bodyPr/>
                    <a:lstStyle/>
                    <a:p>
                      <a:pPr algn="l">
                        <a:lnSpc>
                          <a:spcPct val="150000"/>
                        </a:lnSpc>
                      </a:pPr>
                      <a:r>
                        <a:rPr lang="en-US" sz="1600" dirty="0">
                          <a:effectLst/>
                        </a:rPr>
                        <a:t>45 x 20 x 15mm</a:t>
                      </a:r>
                    </a:p>
                  </a:txBody>
                  <a:tcPr marL="171450" marR="4572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solidFill>
                      <a:srgbClr val="FFFFFF"/>
                    </a:solidFill>
                  </a:tcPr>
                </a:tc>
                <a:extLst>
                  <a:ext uri="{0D108BD9-81ED-4DB2-BD59-A6C34878D82A}">
                    <a16:rowId xmlns:a16="http://schemas.microsoft.com/office/drawing/2014/main" val="1502215240"/>
                  </a:ext>
                </a:extLst>
              </a:tr>
            </a:tbl>
          </a:graphicData>
        </a:graphic>
      </p:graphicFrame>
      <p:sp>
        <p:nvSpPr>
          <p:cNvPr id="7" name="Title 1">
            <a:extLst>
              <a:ext uri="{FF2B5EF4-FFF2-40B4-BE49-F238E27FC236}">
                <a16:creationId xmlns:a16="http://schemas.microsoft.com/office/drawing/2014/main" id="{666C03C2-EBBA-8AEC-AD27-5B244CFEF54C}"/>
              </a:ext>
            </a:extLst>
          </p:cNvPr>
          <p:cNvSpPr>
            <a:spLocks noGrp="1"/>
          </p:cNvSpPr>
          <p:nvPr>
            <p:ph type="title"/>
          </p:nvPr>
        </p:nvSpPr>
        <p:spPr>
          <a:xfrm>
            <a:off x="-5313"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275912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684F-5387-42C8-BDA8-D73C520DB780}"/>
              </a:ext>
            </a:extLst>
          </p:cNvPr>
          <p:cNvSpPr>
            <a:spLocks noGrp="1"/>
          </p:cNvSpPr>
          <p:nvPr>
            <p:ph type="title"/>
          </p:nvPr>
        </p:nvSpPr>
        <p:spPr>
          <a:xfrm>
            <a:off x="0" y="0"/>
            <a:ext cx="9144000" cy="1128713"/>
          </a:xfrm>
          <a:solidFill>
            <a:srgbClr val="0070C0"/>
          </a:solidFill>
        </p:spPr>
        <p:txBody>
          <a:bodyPr/>
          <a:lstStyle/>
          <a:p>
            <a:pPr eaLnBrk="1" hangingPunct="1"/>
            <a:r>
              <a:rPr lang="en-US" altLang="en-US" sz="4400" b="1" kern="1200" dirty="0">
                <a:solidFill>
                  <a:schemeClr val="bg1"/>
                </a:solidFill>
                <a:latin typeface="+mj-lt"/>
                <a:ea typeface="+mj-ea"/>
                <a:cs typeface="+mj-cs"/>
              </a:rPr>
              <a:t>Problem</a:t>
            </a:r>
            <a:endParaRPr lang="en-US" altLang="en-US" sz="4400" b="1" dirty="0">
              <a:solidFill>
                <a:schemeClr val="bg1"/>
              </a:solidFill>
              <a:latin typeface="Calibri Light (Headings)"/>
              <a:cs typeface="Times New Roman" panose="02020603050405020304" pitchFamily="18" charset="0"/>
            </a:endParaRPr>
          </a:p>
        </p:txBody>
      </p:sp>
      <p:sp>
        <p:nvSpPr>
          <p:cNvPr id="6" name="TextBox 17">
            <a:extLst>
              <a:ext uri="{FF2B5EF4-FFF2-40B4-BE49-F238E27FC236}">
                <a16:creationId xmlns:a16="http://schemas.microsoft.com/office/drawing/2014/main" id="{BEB1B056-64AB-B7BE-2785-68E43B52DCE3}"/>
              </a:ext>
            </a:extLst>
          </p:cNvPr>
          <p:cNvSpPr txBox="1">
            <a:spLocks noChangeArrowheads="1"/>
          </p:cNvSpPr>
          <p:nvPr/>
        </p:nvSpPr>
        <p:spPr bwMode="auto">
          <a:xfrm>
            <a:off x="584688" y="1754657"/>
            <a:ext cx="4423540" cy="35606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marL="285750" indent="-285750" defTabSz="914400">
              <a:lnSpc>
                <a:spcPct val="150000"/>
              </a:lnSpc>
            </a:pPr>
            <a:r>
              <a:rPr lang="en-US" altLang="en-US" sz="1800" dirty="0">
                <a:latin typeface="+mn-lt"/>
              </a:rPr>
              <a:t>Most electricians, wind the transformers by themselves in a need.  </a:t>
            </a:r>
          </a:p>
          <a:p>
            <a:pPr marL="285750" indent="-285750" defTabSz="914400">
              <a:lnSpc>
                <a:spcPct val="150000"/>
              </a:lnSpc>
            </a:pPr>
            <a:endParaRPr lang="en-US" altLang="en-US" sz="1800" dirty="0">
              <a:latin typeface="+mn-lt"/>
            </a:endParaRPr>
          </a:p>
          <a:p>
            <a:pPr marL="285750" indent="-285750" defTabSz="914400">
              <a:lnSpc>
                <a:spcPct val="150000"/>
              </a:lnSpc>
            </a:pPr>
            <a:r>
              <a:rPr lang="en-US" altLang="en-US" sz="1800" dirty="0">
                <a:latin typeface="+mn-lt"/>
              </a:rPr>
              <a:t>Both the calculation part and winding process of a transformer is a very time-consuming processes.</a:t>
            </a:r>
          </a:p>
        </p:txBody>
      </p:sp>
      <p:pic>
        <p:nvPicPr>
          <p:cNvPr id="7" name="Picture 6" descr="A picture containing electronics&#10;&#10;Description automatically generated">
            <a:extLst>
              <a:ext uri="{FF2B5EF4-FFF2-40B4-BE49-F238E27FC236}">
                <a16:creationId xmlns:a16="http://schemas.microsoft.com/office/drawing/2014/main" id="{E7B78AC1-ED0E-0790-4C4A-EC18EF41D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623" y="1914921"/>
            <a:ext cx="3028158" cy="3028158"/>
          </a:xfrm>
          <a:prstGeom prst="rect">
            <a:avLst/>
          </a:prstGeom>
          <a:ln w="12700">
            <a:solidFill>
              <a:schemeClr val="tx1"/>
            </a:solidFill>
          </a:ln>
        </p:spPr>
      </p:pic>
    </p:spTree>
    <p:extLst>
      <p:ext uri="{BB962C8B-B14F-4D97-AF65-F5344CB8AC3E}">
        <p14:creationId xmlns:p14="http://schemas.microsoft.com/office/powerpoint/2010/main" val="2194024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335280" y="1031923"/>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ultrasonic sensor</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7170" name="Picture 2" descr="Ultrasonic Sensor Circuit">
            <a:extLst>
              <a:ext uri="{FF2B5EF4-FFF2-40B4-BE49-F238E27FC236}">
                <a16:creationId xmlns:a16="http://schemas.microsoft.com/office/drawing/2014/main" id="{2B4B8D29-B75C-5AD1-F353-3504E92A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547" y="1760988"/>
            <a:ext cx="6238966" cy="355260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E677567-B03B-EB44-EBF0-78CDC75FE902}"/>
              </a:ext>
            </a:extLst>
          </p:cNvPr>
          <p:cNvSpPr txBox="1">
            <a:spLocks/>
          </p:cNvSpPr>
          <p:nvPr/>
        </p:nvSpPr>
        <p:spPr>
          <a:xfrm>
            <a:off x="335280" y="5822707"/>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4"/>
              </a:rPr>
              <a:t>https://components101.com/sites/default/files/</a:t>
            </a:r>
            <a:r>
              <a:rPr lang="en-US" sz="1500" dirty="0" err="1">
                <a:cs typeface="Times New Roman" panose="02020603050405020304" pitchFamily="18" charset="0"/>
                <a:hlinkClick r:id="rId4"/>
              </a:rPr>
              <a:t>component_datasheet</a:t>
            </a:r>
            <a:r>
              <a:rPr lang="en-US" sz="1500" dirty="0">
                <a:cs typeface="Times New Roman" panose="02020603050405020304" pitchFamily="18" charset="0"/>
                <a:hlinkClick r:id="rId4"/>
              </a:rPr>
              <a:t>/HCSR04%20Datasheet.pdf</a:t>
            </a:r>
            <a:endParaRPr lang="en-GB" sz="1500" dirty="0">
              <a:cs typeface="Times New Roman" panose="02020603050405020304" pitchFamily="18" charset="0"/>
            </a:endParaRPr>
          </a:p>
        </p:txBody>
      </p:sp>
      <p:sp>
        <p:nvSpPr>
          <p:cNvPr id="9" name="Title 1">
            <a:extLst>
              <a:ext uri="{FF2B5EF4-FFF2-40B4-BE49-F238E27FC236}">
                <a16:creationId xmlns:a16="http://schemas.microsoft.com/office/drawing/2014/main" id="{2663E42B-EF91-6450-0083-C5F7EAD22DD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1908959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epper Motor Steps">
            <a:extLst>
              <a:ext uri="{FF2B5EF4-FFF2-40B4-BE49-F238E27FC236}">
                <a16:creationId xmlns:a16="http://schemas.microsoft.com/office/drawing/2014/main" id="{D884104B-210F-1964-9AF2-331450C8B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1381" y="5618236"/>
            <a:ext cx="3894114" cy="100851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75868" y="999402"/>
            <a:ext cx="5471160" cy="481667"/>
          </a:xfrm>
        </p:spPr>
        <p:txBody>
          <a:bodyPr numCol="1">
            <a:normAutofit fontScale="77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 NEMA 17 bipolar stepper motor</a:t>
            </a:r>
          </a:p>
          <a:p>
            <a:pPr marL="0" indent="0">
              <a:buNone/>
            </a:pPr>
            <a:endParaRPr lang="en-GB" sz="1800" dirty="0">
              <a:cs typeface="Times New Roman" panose="02020603050405020304" pitchFamily="18" charset="0"/>
            </a:endParaRPr>
          </a:p>
        </p:txBody>
      </p:sp>
      <p:sp>
        <p:nvSpPr>
          <p:cNvPr id="8" name="Title 1">
            <a:extLst>
              <a:ext uri="{FF2B5EF4-FFF2-40B4-BE49-F238E27FC236}">
                <a16:creationId xmlns:a16="http://schemas.microsoft.com/office/drawing/2014/main" id="{DF335BFF-EE96-2A9B-C134-B94F073FEC15}"/>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Contribaution-204197R</a:t>
            </a:r>
          </a:p>
        </p:txBody>
      </p:sp>
      <p:sp>
        <p:nvSpPr>
          <p:cNvPr id="6" name="Content Placeholder 4">
            <a:extLst>
              <a:ext uri="{FF2B5EF4-FFF2-40B4-BE49-F238E27FC236}">
                <a16:creationId xmlns:a16="http://schemas.microsoft.com/office/drawing/2014/main" id="{C88FFD7F-5813-B46C-A8DE-B2269ABEA0A8}"/>
              </a:ext>
            </a:extLst>
          </p:cNvPr>
          <p:cNvSpPr txBox="1">
            <a:spLocks/>
          </p:cNvSpPr>
          <p:nvPr/>
        </p:nvSpPr>
        <p:spPr>
          <a:xfrm>
            <a:off x="275868" y="1680370"/>
            <a:ext cx="5525966" cy="5054537"/>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t>Motor has a stationary part (the stator) and a moving part (the rotor).</a:t>
            </a:r>
            <a:endParaRPr lang="en-GB" sz="1600" b="1" dirty="0">
              <a:effectLst>
                <a:outerShdw blurRad="38100" dist="38100" dir="2700000" algn="tl">
                  <a:srgbClr val="000000">
                    <a:alpha val="43137"/>
                  </a:srgbClr>
                </a:outerShdw>
              </a:effectLst>
              <a:cs typeface="Times New Roman" panose="02020603050405020304" pitchFamily="18" charset="0"/>
            </a:endParaRPr>
          </a:p>
          <a:p>
            <a:pPr>
              <a:lnSpc>
                <a:spcPct val="150000"/>
              </a:lnSpc>
            </a:pPr>
            <a:r>
              <a:rPr lang="en-US" sz="1600" dirty="0"/>
              <a:t>On the stator, there are teeth on which coils are wired.</a:t>
            </a:r>
          </a:p>
          <a:p>
            <a:pPr>
              <a:lnSpc>
                <a:spcPct val="150000"/>
              </a:lnSpc>
            </a:pPr>
            <a:r>
              <a:rPr lang="en-US" sz="1600" dirty="0"/>
              <a:t>The rotor is either a permanent magnet or a variable reluctance iron core.</a:t>
            </a:r>
          </a:p>
          <a:p>
            <a:pPr>
              <a:lnSpc>
                <a:spcPct val="150000"/>
              </a:lnSpc>
            </a:pPr>
            <a:r>
              <a:rPr lang="en-US" sz="1600" dirty="0"/>
              <a:t>By energizing one or more of the stator phases, a magnetic field is generated by the current flowing in the coil and the rotor aligns with this field.</a:t>
            </a:r>
          </a:p>
          <a:p>
            <a:pPr>
              <a:lnSpc>
                <a:spcPct val="150000"/>
              </a:lnSpc>
            </a:pPr>
            <a:r>
              <a:rPr lang="en-US" sz="1600" dirty="0"/>
              <a:t>By supplying different phases in sequence, the rotor can be rotated by a specific amount to reach the desired final position.</a:t>
            </a:r>
            <a:endParaRPr lang="en-GB" sz="1600" dirty="0">
              <a:cs typeface="Times New Roman" panose="02020603050405020304" pitchFamily="18" charset="0"/>
            </a:endParaRPr>
          </a:p>
        </p:txBody>
      </p:sp>
      <p:pic>
        <p:nvPicPr>
          <p:cNvPr id="1026" name="Picture 2" descr="Section of a Stepper Motor">
            <a:extLst>
              <a:ext uri="{FF2B5EF4-FFF2-40B4-BE49-F238E27FC236}">
                <a16:creationId xmlns:a16="http://schemas.microsoft.com/office/drawing/2014/main" id="{A9BAC510-325D-ADD3-D1ED-539D9A59F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359" y="1571314"/>
            <a:ext cx="2610082" cy="20893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947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85C826-5D88-37A8-BBED-79B95650CF49}"/>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pic>
        <p:nvPicPr>
          <p:cNvPr id="4" name="Picture 4" descr="NEMA 23 Stepper Motor Pinout, features and example with Arduino">
            <a:extLst>
              <a:ext uri="{FF2B5EF4-FFF2-40B4-BE49-F238E27FC236}">
                <a16:creationId xmlns:a16="http://schemas.microsoft.com/office/drawing/2014/main" id="{D9619E25-C6BB-381F-A9E5-B6B31387D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243"/>
          <a:stretch/>
        </p:blipFill>
        <p:spPr bwMode="auto">
          <a:xfrm>
            <a:off x="713442" y="2391327"/>
            <a:ext cx="3598500" cy="278734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descr="NEMA 23 Stepper Motor Pinout, features and example with Arduino">
            <a:extLst>
              <a:ext uri="{FF2B5EF4-FFF2-40B4-BE49-F238E27FC236}">
                <a16:creationId xmlns:a16="http://schemas.microsoft.com/office/drawing/2014/main" id="{7803CC3C-CFE5-2754-E845-E19F9D2AEF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1" t="16229" r="5946" b="18896"/>
          <a:stretch/>
        </p:blipFill>
        <p:spPr bwMode="auto">
          <a:xfrm>
            <a:off x="4832061" y="2391327"/>
            <a:ext cx="3383079" cy="278734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639BEC6-F4B5-B3A2-1F47-9E85BA5E9989}"/>
              </a:ext>
            </a:extLst>
          </p:cNvPr>
          <p:cNvSpPr txBox="1">
            <a:spLocks/>
          </p:cNvSpPr>
          <p:nvPr/>
        </p:nvSpPr>
        <p:spPr>
          <a:xfrm>
            <a:off x="492204" y="1259635"/>
            <a:ext cx="7294880" cy="642222"/>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NEMA 17 bipolar stepper motor </a:t>
            </a:r>
            <a:r>
              <a:rPr lang="en-US" sz="2400" b="1" dirty="0">
                <a:solidFill>
                  <a:srgbClr val="333333"/>
                </a:solidFill>
                <a:effectLst>
                  <a:outerShdw blurRad="38100" dist="38100" dir="2700000" algn="tl">
                    <a:srgbClr val="000000">
                      <a:alpha val="43137"/>
                    </a:srgbClr>
                  </a:outerShdw>
                </a:effectLst>
                <a:latin typeface="+mj-lt"/>
              </a:rPr>
              <a:t>Pinout</a:t>
            </a:r>
          </a:p>
          <a:p>
            <a:pPr marL="0" indent="0">
              <a:buFont typeface="Arial" panose="020B0604020202020204" pitchFamily="34" charset="0"/>
              <a:buNone/>
            </a:pPr>
            <a:endParaRPr lang="en-GB" sz="2400" dirty="0">
              <a:cs typeface="Times New Roman" panose="02020603050405020304" pitchFamily="18" charset="0"/>
            </a:endParaRPr>
          </a:p>
        </p:txBody>
      </p:sp>
    </p:spTree>
    <p:extLst>
      <p:ext uri="{BB962C8B-B14F-4D97-AF65-F5344CB8AC3E}">
        <p14:creationId xmlns:p14="http://schemas.microsoft.com/office/powerpoint/2010/main" val="1716726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B78529-A1DD-C538-FE1D-29AE843FEBD7}"/>
              </a:ext>
            </a:extLst>
          </p:cNvPr>
          <p:cNvSpPr txBox="1"/>
          <p:nvPr/>
        </p:nvSpPr>
        <p:spPr>
          <a:xfrm>
            <a:off x="462512" y="956313"/>
            <a:ext cx="6852687" cy="669414"/>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a:t>
            </a:r>
            <a:r>
              <a:rPr lang="en-GB" sz="2400" b="1" dirty="0">
                <a:effectLst>
                  <a:outerShdw blurRad="38100" dist="38100" dir="2700000" algn="tl">
                    <a:srgbClr val="000000">
                      <a:alpha val="43137"/>
                    </a:srgbClr>
                  </a:outerShdw>
                </a:effectLst>
                <a:latin typeface="+mj-lt"/>
                <a:cs typeface="Times New Roman" panose="02020603050405020304" pitchFamily="18" charset="0"/>
              </a:rPr>
              <a:t>NEMA 17 bipolar stepper motor</a:t>
            </a:r>
          </a:p>
          <a:p>
            <a:r>
              <a:rPr lang="en-US" sz="1350" b="1" dirty="0">
                <a:solidFill>
                  <a:srgbClr val="191919"/>
                </a:solidFill>
                <a:effectLst>
                  <a:outerShdw blurRad="38100" dist="38100" dir="2700000" algn="tl">
                    <a:srgbClr val="000000">
                      <a:alpha val="43137"/>
                    </a:srgbClr>
                  </a:outerShdw>
                </a:effectLst>
                <a:latin typeface="+mj-lt"/>
              </a:rPr>
              <a:t> </a:t>
            </a:r>
          </a:p>
        </p:txBody>
      </p:sp>
      <p:graphicFrame>
        <p:nvGraphicFramePr>
          <p:cNvPr id="11" name="Table 10">
            <a:extLst>
              <a:ext uri="{FF2B5EF4-FFF2-40B4-BE49-F238E27FC236}">
                <a16:creationId xmlns:a16="http://schemas.microsoft.com/office/drawing/2014/main" id="{673E8D7F-5D5B-AD6D-5398-D8C1F4524413}"/>
              </a:ext>
            </a:extLst>
          </p:cNvPr>
          <p:cNvGraphicFramePr>
            <a:graphicFrameLocks noGrp="1"/>
          </p:cNvGraphicFramePr>
          <p:nvPr/>
        </p:nvGraphicFramePr>
        <p:xfrm>
          <a:off x="462513" y="1574191"/>
          <a:ext cx="6385340" cy="4939128"/>
        </p:xfrm>
        <a:graphic>
          <a:graphicData uri="http://schemas.openxmlformats.org/drawingml/2006/table">
            <a:tbl>
              <a:tblPr/>
              <a:tblGrid>
                <a:gridCol w="3169699">
                  <a:extLst>
                    <a:ext uri="{9D8B030D-6E8A-4147-A177-3AD203B41FA5}">
                      <a16:colId xmlns:a16="http://schemas.microsoft.com/office/drawing/2014/main" val="1919862587"/>
                    </a:ext>
                  </a:extLst>
                </a:gridCol>
                <a:gridCol w="3215641">
                  <a:extLst>
                    <a:ext uri="{9D8B030D-6E8A-4147-A177-3AD203B41FA5}">
                      <a16:colId xmlns:a16="http://schemas.microsoft.com/office/drawing/2014/main" val="2128280139"/>
                    </a:ext>
                  </a:extLst>
                </a:gridCol>
              </a:tblGrid>
              <a:tr h="303728">
                <a:tc>
                  <a:txBody>
                    <a:bodyPr/>
                    <a:lstStyle/>
                    <a:p>
                      <a:pPr>
                        <a:lnSpc>
                          <a:spcPct val="150000"/>
                        </a:lnSpc>
                      </a:pPr>
                      <a:r>
                        <a:rPr lang="en-US" sz="1600" dirty="0">
                          <a:effectLst/>
                        </a:rPr>
                        <a:t>Voltage</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D090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4V</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extLst>
                  <a:ext uri="{0D108BD9-81ED-4DB2-BD59-A6C34878D82A}">
                    <a16:rowId xmlns:a16="http://schemas.microsoft.com/office/drawing/2014/main" val="1586288469"/>
                  </a:ext>
                </a:extLst>
              </a:tr>
              <a:tr h="303728">
                <a:tc>
                  <a:txBody>
                    <a:bodyPr/>
                    <a:lstStyle/>
                    <a:p>
                      <a:pPr>
                        <a:lnSpc>
                          <a:spcPct val="150000"/>
                        </a:lnSpc>
                      </a:pPr>
                      <a:r>
                        <a:rPr lang="en-US" sz="1600" dirty="0">
                          <a:effectLst/>
                        </a:rPr>
                        <a:t>Rated Current/phase</a:t>
                      </a:r>
                    </a:p>
                  </a:txBody>
                  <a:tcPr marL="41840" marR="41840" marT="41840" marB="41840" anchor="ctr">
                    <a:lnL w="7620" cap="flat" cmpd="sng" algn="ctr">
                      <a:solidFill>
                        <a:srgbClr val="D090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D090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0.95A</a:t>
                      </a: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209EDB"/>
                      </a:solidFill>
                      <a:prstDash val="solid"/>
                      <a:round/>
                      <a:headEnd type="none" w="med" len="med"/>
                      <a:tailEnd type="none" w="med" len="med"/>
                    </a:lnB>
                    <a:solidFill>
                      <a:srgbClr val="FFFFFF"/>
                    </a:solidFill>
                  </a:tcPr>
                </a:tc>
                <a:extLst>
                  <a:ext uri="{0D108BD9-81ED-4DB2-BD59-A6C34878D82A}">
                    <a16:rowId xmlns:a16="http://schemas.microsoft.com/office/drawing/2014/main" val="3884850606"/>
                  </a:ext>
                </a:extLst>
              </a:tr>
              <a:tr h="303728">
                <a:tc>
                  <a:txBody>
                    <a:bodyPr/>
                    <a:lstStyle/>
                    <a:p>
                      <a:pPr>
                        <a:lnSpc>
                          <a:spcPct val="150000"/>
                        </a:lnSpc>
                      </a:pPr>
                      <a:r>
                        <a:rPr lang="en-US" sz="1600">
                          <a:effectLst/>
                        </a:rPr>
                        <a:t>Step Angle</a:t>
                      </a: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A09F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1.8°</a:t>
                      </a:r>
                    </a:p>
                  </a:txBody>
                  <a:tcPr marL="41840" marR="41840" marT="41840" marB="41840" anchor="ctr">
                    <a:lnL w="7620" cap="flat" cmpd="sng" algn="ctr">
                      <a:solidFill>
                        <a:srgbClr val="209E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209EDB"/>
                      </a:solidFill>
                      <a:prstDash val="solid"/>
                      <a:round/>
                      <a:headEnd type="none" w="med" len="med"/>
                      <a:tailEnd type="none" w="med" len="med"/>
                    </a:lnT>
                    <a:lnB w="7620" cap="flat" cmpd="sng" algn="ctr">
                      <a:solidFill>
                        <a:srgbClr val="60A9DB"/>
                      </a:solidFill>
                      <a:prstDash val="solid"/>
                      <a:round/>
                      <a:headEnd type="none" w="med" len="med"/>
                      <a:tailEnd type="none" w="med" len="med"/>
                    </a:lnB>
                    <a:solidFill>
                      <a:srgbClr val="FFFFFF"/>
                    </a:solidFill>
                  </a:tcPr>
                </a:tc>
                <a:extLst>
                  <a:ext uri="{0D108BD9-81ED-4DB2-BD59-A6C34878D82A}">
                    <a16:rowId xmlns:a16="http://schemas.microsoft.com/office/drawing/2014/main" val="592902637"/>
                  </a:ext>
                </a:extLst>
              </a:tr>
              <a:tr h="303728">
                <a:tc>
                  <a:txBody>
                    <a:bodyPr/>
                    <a:lstStyle/>
                    <a:p>
                      <a:pPr>
                        <a:lnSpc>
                          <a:spcPct val="150000"/>
                        </a:lnSpc>
                      </a:pPr>
                      <a:r>
                        <a:rPr lang="en-US" sz="1600">
                          <a:effectLst/>
                        </a:rPr>
                        <a:t>No. of Phases</a:t>
                      </a:r>
                    </a:p>
                  </a:txBody>
                  <a:tcPr marL="41840" marR="41840" marT="41840" marB="41840" anchor="ctr">
                    <a:lnL w="7620" cap="flat" cmpd="sng" algn="ctr">
                      <a:solidFill>
                        <a:srgbClr val="A09F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A09FDB"/>
                      </a:solidFill>
                      <a:prstDash val="solid"/>
                      <a:round/>
                      <a:headEnd type="none" w="med" len="med"/>
                      <a:tailEnd type="none" w="med" len="med"/>
                    </a:lnT>
                    <a:lnB w="7620" cap="flat" cmpd="sng" algn="ctr">
                      <a:solidFill>
                        <a:srgbClr val="80A4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a:t>
                      </a:r>
                    </a:p>
                  </a:txBody>
                  <a:tcPr marL="41840" marR="41840" marT="41840" marB="41840" anchor="ctr">
                    <a:lnL w="7620" cap="flat" cmpd="sng" algn="ctr">
                      <a:solidFill>
                        <a:srgbClr val="60A9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60A9DB"/>
                      </a:solidFill>
                      <a:prstDash val="solid"/>
                      <a:round/>
                      <a:headEnd type="none" w="med" len="med"/>
                      <a:tailEnd type="none" w="med" len="med"/>
                    </a:lnT>
                    <a:lnB w="7620" cap="flat" cmpd="sng" algn="ctr">
                      <a:solidFill>
                        <a:srgbClr val="F0A9DB"/>
                      </a:solidFill>
                      <a:prstDash val="solid"/>
                      <a:round/>
                      <a:headEnd type="none" w="med" len="med"/>
                      <a:tailEnd type="none" w="med" len="med"/>
                    </a:lnB>
                    <a:solidFill>
                      <a:srgbClr val="FFFFFF"/>
                    </a:solidFill>
                  </a:tcPr>
                </a:tc>
                <a:extLst>
                  <a:ext uri="{0D108BD9-81ED-4DB2-BD59-A6C34878D82A}">
                    <a16:rowId xmlns:a16="http://schemas.microsoft.com/office/drawing/2014/main" val="1996835274"/>
                  </a:ext>
                </a:extLst>
              </a:tr>
              <a:tr h="303728">
                <a:tc>
                  <a:txBody>
                    <a:bodyPr/>
                    <a:lstStyle/>
                    <a:p>
                      <a:pPr>
                        <a:lnSpc>
                          <a:spcPct val="150000"/>
                        </a:lnSpc>
                      </a:pPr>
                      <a:r>
                        <a:rPr lang="en-US" sz="1600" dirty="0">
                          <a:effectLst/>
                        </a:rPr>
                        <a:t>Phase Resistance</a:t>
                      </a:r>
                    </a:p>
                  </a:txBody>
                  <a:tcPr marL="41840" marR="41840" marT="41840" marB="41840" anchor="ctr">
                    <a:lnL w="7620" cap="flat" cmpd="sng" algn="ctr">
                      <a:solidFill>
                        <a:srgbClr val="80A4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80A4DB"/>
                      </a:solidFill>
                      <a:prstDash val="solid"/>
                      <a:round/>
                      <a:headEnd type="none" w="med" len="med"/>
                      <a:tailEnd type="none" w="med" len="med"/>
                    </a:lnT>
                    <a:lnB w="7620" cap="flat" cmpd="sng" algn="ctr">
                      <a:solidFill>
                        <a:srgbClr val="E0ADDB"/>
                      </a:solidFill>
                      <a:prstDash val="solid"/>
                      <a:round/>
                      <a:headEnd type="none" w="med" len="med"/>
                      <a:tailEnd type="none" w="med" len="med"/>
                    </a:lnB>
                    <a:solidFill>
                      <a:srgbClr val="FFFFFF"/>
                    </a:solidFill>
                  </a:tcPr>
                </a:tc>
                <a:tc>
                  <a:txBody>
                    <a:bodyPr/>
                    <a:lstStyle/>
                    <a:p>
                      <a:pPr>
                        <a:lnSpc>
                          <a:spcPct val="150000"/>
                        </a:lnSpc>
                      </a:pPr>
                      <a:r>
                        <a:rPr lang="en-US" sz="1600">
                          <a:effectLst/>
                        </a:rPr>
                        <a:t>3.3ohm</a:t>
                      </a:r>
                    </a:p>
                  </a:txBody>
                  <a:tcPr marL="41840" marR="41840" marT="41840" marB="41840" anchor="ctr">
                    <a:lnL w="7620" cap="flat" cmpd="sng" algn="ctr">
                      <a:solidFill>
                        <a:srgbClr val="F0A9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F0A9DB"/>
                      </a:solidFill>
                      <a:prstDash val="solid"/>
                      <a:round/>
                      <a:headEnd type="none" w="med" len="med"/>
                      <a:tailEnd type="none" w="med" len="med"/>
                    </a:lnT>
                    <a:lnB w="7620" cap="flat" cmpd="sng" algn="ctr">
                      <a:solidFill>
                        <a:srgbClr val="B0A4DB"/>
                      </a:solidFill>
                      <a:prstDash val="solid"/>
                      <a:round/>
                      <a:headEnd type="none" w="med" len="med"/>
                      <a:tailEnd type="none" w="med" len="med"/>
                    </a:lnB>
                    <a:solidFill>
                      <a:srgbClr val="FFFFFF"/>
                    </a:solidFill>
                  </a:tcPr>
                </a:tc>
                <a:extLst>
                  <a:ext uri="{0D108BD9-81ED-4DB2-BD59-A6C34878D82A}">
                    <a16:rowId xmlns:a16="http://schemas.microsoft.com/office/drawing/2014/main" val="3168738221"/>
                  </a:ext>
                </a:extLst>
              </a:tr>
              <a:tr h="303728">
                <a:tc>
                  <a:txBody>
                    <a:bodyPr/>
                    <a:lstStyle/>
                    <a:p>
                      <a:pPr>
                        <a:lnSpc>
                          <a:spcPct val="150000"/>
                        </a:lnSpc>
                      </a:pPr>
                      <a:r>
                        <a:rPr lang="en-US" sz="1600" dirty="0">
                          <a:effectLst/>
                        </a:rPr>
                        <a:t>Inductance</a:t>
                      </a:r>
                    </a:p>
                  </a:txBody>
                  <a:tcPr marL="41840" marR="41840" marT="41840" marB="41840" anchor="ctr">
                    <a:lnL w="7620" cap="flat" cmpd="sng" algn="ctr">
                      <a:solidFill>
                        <a:srgbClr val="E0AD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E0AD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4mH</a:t>
                      </a:r>
                    </a:p>
                  </a:txBody>
                  <a:tcPr marL="41840" marR="41840" marT="41840" marB="41840" anchor="ctr">
                    <a:lnL w="7620" cap="flat" cmpd="sng" algn="ctr">
                      <a:solidFill>
                        <a:srgbClr val="B0A4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B0A4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extLst>
                  <a:ext uri="{0D108BD9-81ED-4DB2-BD59-A6C34878D82A}">
                    <a16:rowId xmlns:a16="http://schemas.microsoft.com/office/drawing/2014/main" val="455084033"/>
                  </a:ext>
                </a:extLst>
              </a:tr>
              <a:tr h="303728">
                <a:tc>
                  <a:txBody>
                    <a:bodyPr/>
                    <a:lstStyle/>
                    <a:p>
                      <a:pPr>
                        <a:lnSpc>
                          <a:spcPct val="150000"/>
                        </a:lnSpc>
                      </a:pPr>
                      <a:r>
                        <a:rPr lang="en-US" sz="1600">
                          <a:effectLst/>
                        </a:rPr>
                        <a:t>Length</a:t>
                      </a: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90B2DB"/>
                      </a:solidFill>
                      <a:prstDash val="solid"/>
                      <a:round/>
                      <a:headEnd type="none" w="med" len="med"/>
                      <a:tailEnd type="none" w="med" len="med"/>
                    </a:lnB>
                    <a:solidFill>
                      <a:srgbClr val="FFFFFF"/>
                    </a:solidFill>
                  </a:tcPr>
                </a:tc>
                <a:tc>
                  <a:txBody>
                    <a:bodyPr/>
                    <a:lstStyle/>
                    <a:p>
                      <a:pPr>
                        <a:lnSpc>
                          <a:spcPct val="150000"/>
                        </a:lnSpc>
                      </a:pPr>
                      <a:r>
                        <a:rPr lang="en-US" sz="1600">
                          <a:effectLst/>
                        </a:rPr>
                        <a:t>33mm</a:t>
                      </a: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50C5DB"/>
                      </a:solidFill>
                      <a:prstDash val="solid"/>
                      <a:round/>
                      <a:headEnd type="none" w="med" len="med"/>
                      <a:tailEnd type="none" w="med" len="med"/>
                    </a:lnB>
                    <a:solidFill>
                      <a:srgbClr val="FFFFFF"/>
                    </a:solidFill>
                  </a:tcPr>
                </a:tc>
                <a:extLst>
                  <a:ext uri="{0D108BD9-81ED-4DB2-BD59-A6C34878D82A}">
                    <a16:rowId xmlns:a16="http://schemas.microsoft.com/office/drawing/2014/main" val="1456954922"/>
                  </a:ext>
                </a:extLst>
              </a:tr>
              <a:tr h="303728">
                <a:tc>
                  <a:txBody>
                    <a:bodyPr/>
                    <a:lstStyle/>
                    <a:p>
                      <a:pPr>
                        <a:lnSpc>
                          <a:spcPct val="150000"/>
                        </a:lnSpc>
                      </a:pPr>
                      <a:r>
                        <a:rPr lang="en-US" sz="1600">
                          <a:effectLst/>
                        </a:rPr>
                        <a:t>Rotor Inertia</a:t>
                      </a:r>
                    </a:p>
                  </a:txBody>
                  <a:tcPr marL="41840" marR="41840" marT="41840" marB="41840" anchor="ctr">
                    <a:lnL w="7620" cap="flat" cmpd="sng" algn="ctr">
                      <a:solidFill>
                        <a:srgbClr val="90B2DB"/>
                      </a:solidFill>
                      <a:prstDash val="solid"/>
                      <a:round/>
                      <a:headEnd type="none" w="med" len="med"/>
                      <a:tailEnd type="none" w="med" len="med"/>
                    </a:lnL>
                    <a:lnR w="7620" cap="flat" cmpd="sng" algn="ctr">
                      <a:solidFill>
                        <a:srgbClr val="50C5DB"/>
                      </a:solidFill>
                      <a:prstDash val="solid"/>
                      <a:round/>
                      <a:headEnd type="none" w="med" len="med"/>
                      <a:tailEnd type="none" w="med" len="med"/>
                    </a:lnR>
                    <a:lnT w="7620" cap="flat" cmpd="sng" algn="ctr">
                      <a:solidFill>
                        <a:srgbClr val="90B2DB"/>
                      </a:solidFill>
                      <a:prstDash val="solid"/>
                      <a:round/>
                      <a:headEnd type="none" w="med" len="med"/>
                      <a:tailEnd type="none" w="med" len="med"/>
                    </a:lnT>
                    <a:lnB w="7620" cap="flat" cmpd="sng" algn="ctr">
                      <a:solidFill>
                        <a:srgbClr val="E0C2DB"/>
                      </a:solidFill>
                      <a:prstDash val="solid"/>
                      <a:round/>
                      <a:headEnd type="none" w="med" len="med"/>
                      <a:tailEnd type="none" w="med" len="med"/>
                    </a:lnB>
                    <a:solidFill>
                      <a:srgbClr val="FFFFFF"/>
                    </a:solidFill>
                  </a:tcPr>
                </a:tc>
                <a:tc>
                  <a:txBody>
                    <a:bodyPr/>
                    <a:lstStyle/>
                    <a:p>
                      <a:pPr>
                        <a:lnSpc>
                          <a:spcPct val="150000"/>
                        </a:lnSpc>
                      </a:pPr>
                      <a:r>
                        <a:rPr lang="en-US" sz="1600">
                          <a:effectLst/>
                        </a:rPr>
                        <a:t>35g-cm</a:t>
                      </a:r>
                      <a:r>
                        <a:rPr lang="en-US" sz="1600" baseline="30000">
                          <a:effectLst/>
                        </a:rPr>
                        <a:t>2</a:t>
                      </a:r>
                      <a:endParaRPr lang="en-US" sz="1600">
                        <a:effectLst/>
                      </a:endParaRPr>
                    </a:p>
                  </a:txBody>
                  <a:tcPr marL="41840" marR="41840" marT="41840" marB="41840" anchor="ctr">
                    <a:lnL w="7620" cap="flat" cmpd="sng" algn="ctr">
                      <a:solidFill>
                        <a:srgbClr val="50C5DB"/>
                      </a:solidFill>
                      <a:prstDash val="solid"/>
                      <a:round/>
                      <a:headEnd type="none" w="med" len="med"/>
                      <a:tailEnd type="none" w="med" len="med"/>
                    </a:lnL>
                    <a:lnR w="7620" cap="flat" cmpd="sng" algn="ctr">
                      <a:solidFill>
                        <a:srgbClr val="50C5DB"/>
                      </a:solidFill>
                      <a:prstDash val="solid"/>
                      <a:round/>
                      <a:headEnd type="none" w="med" len="med"/>
                      <a:tailEnd type="none" w="med" len="med"/>
                    </a:lnR>
                    <a:lnT w="7620" cap="flat" cmpd="sng" algn="ctr">
                      <a:solidFill>
                        <a:srgbClr val="50C5DB"/>
                      </a:solidFill>
                      <a:prstDash val="solid"/>
                      <a:round/>
                      <a:headEnd type="none" w="med" len="med"/>
                      <a:tailEnd type="none" w="med" len="med"/>
                    </a:lnT>
                    <a:lnB w="7620" cap="flat" cmpd="sng" algn="ctr">
                      <a:solidFill>
                        <a:srgbClr val="30BEDB"/>
                      </a:solidFill>
                      <a:prstDash val="solid"/>
                      <a:round/>
                      <a:headEnd type="none" w="med" len="med"/>
                      <a:tailEnd type="none" w="med" len="med"/>
                    </a:lnB>
                    <a:solidFill>
                      <a:srgbClr val="FFFFFF"/>
                    </a:solidFill>
                  </a:tcPr>
                </a:tc>
                <a:extLst>
                  <a:ext uri="{0D108BD9-81ED-4DB2-BD59-A6C34878D82A}">
                    <a16:rowId xmlns:a16="http://schemas.microsoft.com/office/drawing/2014/main" val="2914336184"/>
                  </a:ext>
                </a:extLst>
              </a:tr>
              <a:tr h="303728">
                <a:tc>
                  <a:txBody>
                    <a:bodyPr/>
                    <a:lstStyle/>
                    <a:p>
                      <a:pPr>
                        <a:lnSpc>
                          <a:spcPct val="150000"/>
                        </a:lnSpc>
                      </a:pPr>
                      <a:r>
                        <a:rPr lang="en-US" sz="1600" dirty="0">
                          <a:effectLst/>
                        </a:rPr>
                        <a:t>Shaft Diameter</a:t>
                      </a:r>
                    </a:p>
                  </a:txBody>
                  <a:tcPr marL="41840" marR="41840" marT="41840" marB="41840" anchor="ctr">
                    <a:lnL w="7620" cap="flat" cmpd="sng" algn="ctr">
                      <a:solidFill>
                        <a:srgbClr val="E0C2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E0C2DB"/>
                      </a:solidFill>
                      <a:prstDash val="solid"/>
                      <a:round/>
                      <a:headEnd type="none" w="med" len="med"/>
                      <a:tailEnd type="none" w="med" len="med"/>
                    </a:lnT>
                    <a:lnB w="7620" cap="flat" cmpd="sng" algn="ctr">
                      <a:solidFill>
                        <a:srgbClr val="10BDDB"/>
                      </a:solidFill>
                      <a:prstDash val="solid"/>
                      <a:round/>
                      <a:headEnd type="none" w="med" len="med"/>
                      <a:tailEnd type="none" w="med" len="med"/>
                    </a:lnB>
                    <a:solidFill>
                      <a:srgbClr val="FFFFFF"/>
                    </a:solidFill>
                  </a:tcPr>
                </a:tc>
                <a:tc>
                  <a:txBody>
                    <a:bodyPr/>
                    <a:lstStyle/>
                    <a:p>
                      <a:pPr>
                        <a:lnSpc>
                          <a:spcPct val="150000"/>
                        </a:lnSpc>
                      </a:pPr>
                      <a:r>
                        <a:rPr lang="el-GR" sz="1600">
                          <a:effectLst/>
                        </a:rPr>
                        <a:t>Φ5</a:t>
                      </a:r>
                      <a:r>
                        <a:rPr lang="en-US" sz="1600">
                          <a:effectLst/>
                        </a:rPr>
                        <a:t>mm</a:t>
                      </a:r>
                    </a:p>
                  </a:txBody>
                  <a:tcPr marL="41840" marR="41840" marT="41840" marB="41840" anchor="ctr">
                    <a:lnL w="7620" cap="flat" cmpd="sng" algn="ctr">
                      <a:solidFill>
                        <a:srgbClr val="30BE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30BEDB"/>
                      </a:solidFill>
                      <a:prstDash val="solid"/>
                      <a:round/>
                      <a:headEnd type="none" w="med" len="med"/>
                      <a:tailEnd type="none" w="med" len="med"/>
                    </a:lnT>
                    <a:lnB w="7620" cap="flat" cmpd="sng" algn="ctr">
                      <a:solidFill>
                        <a:srgbClr val="30BEDB"/>
                      </a:solidFill>
                      <a:prstDash val="solid"/>
                      <a:round/>
                      <a:headEnd type="none" w="med" len="med"/>
                      <a:tailEnd type="none" w="med" len="med"/>
                    </a:lnB>
                    <a:solidFill>
                      <a:srgbClr val="FFFFFF"/>
                    </a:solidFill>
                  </a:tcPr>
                </a:tc>
                <a:extLst>
                  <a:ext uri="{0D108BD9-81ED-4DB2-BD59-A6C34878D82A}">
                    <a16:rowId xmlns:a16="http://schemas.microsoft.com/office/drawing/2014/main" val="2965809419"/>
                  </a:ext>
                </a:extLst>
              </a:tr>
              <a:tr h="303728">
                <a:tc>
                  <a:txBody>
                    <a:bodyPr/>
                    <a:lstStyle/>
                    <a:p>
                      <a:pPr>
                        <a:lnSpc>
                          <a:spcPct val="150000"/>
                        </a:lnSpc>
                      </a:pPr>
                      <a:r>
                        <a:rPr lang="en-US" sz="1600">
                          <a:effectLst/>
                        </a:rPr>
                        <a:t>Shaft Length</a:t>
                      </a:r>
                    </a:p>
                  </a:txBody>
                  <a:tcPr marL="41840" marR="41840" marT="41840" marB="41840" anchor="ctr">
                    <a:lnL w="7620" cap="flat" cmpd="sng" algn="ctr">
                      <a:solidFill>
                        <a:srgbClr val="10BD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10BDDB"/>
                      </a:solidFill>
                      <a:prstDash val="solid"/>
                      <a:round/>
                      <a:headEnd type="none" w="med" len="med"/>
                      <a:tailEnd type="none" w="med" len="med"/>
                    </a:lnT>
                    <a:lnB w="7620" cap="flat" cmpd="sng" algn="ctr">
                      <a:solidFill>
                        <a:srgbClr val="10CFDB"/>
                      </a:solidFill>
                      <a:prstDash val="solid"/>
                      <a:round/>
                      <a:headEnd type="none" w="med" len="med"/>
                      <a:tailEnd type="none" w="med" len="med"/>
                    </a:lnB>
                    <a:solidFill>
                      <a:srgbClr val="FFFFFF"/>
                    </a:solidFill>
                  </a:tcPr>
                </a:tc>
                <a:tc>
                  <a:txBody>
                    <a:bodyPr/>
                    <a:lstStyle/>
                    <a:p>
                      <a:pPr>
                        <a:lnSpc>
                          <a:spcPct val="150000"/>
                        </a:lnSpc>
                      </a:pPr>
                      <a:r>
                        <a:rPr lang="en-US" sz="1600">
                          <a:effectLst/>
                        </a:rPr>
                        <a:t>22mm</a:t>
                      </a:r>
                    </a:p>
                  </a:txBody>
                  <a:tcPr marL="41840" marR="41840" marT="41840" marB="41840" anchor="ctr">
                    <a:lnL w="7620" cap="flat" cmpd="sng" algn="ctr">
                      <a:solidFill>
                        <a:srgbClr val="30BE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30BEDB"/>
                      </a:solidFill>
                      <a:prstDash val="solid"/>
                      <a:round/>
                      <a:headEnd type="none" w="med" len="med"/>
                      <a:tailEnd type="none" w="med" len="med"/>
                    </a:lnT>
                    <a:lnB w="7620" cap="flat" cmpd="sng" algn="ctr">
                      <a:solidFill>
                        <a:srgbClr val="A0D2DB"/>
                      </a:solidFill>
                      <a:prstDash val="solid"/>
                      <a:round/>
                      <a:headEnd type="none" w="med" len="med"/>
                      <a:tailEnd type="none" w="med" len="med"/>
                    </a:lnB>
                    <a:solidFill>
                      <a:srgbClr val="FFFFFF"/>
                    </a:solidFill>
                  </a:tcPr>
                </a:tc>
                <a:extLst>
                  <a:ext uri="{0D108BD9-81ED-4DB2-BD59-A6C34878D82A}">
                    <a16:rowId xmlns:a16="http://schemas.microsoft.com/office/drawing/2014/main" val="423631095"/>
                  </a:ext>
                </a:extLst>
              </a:tr>
              <a:tr h="303728">
                <a:tc>
                  <a:txBody>
                    <a:bodyPr/>
                    <a:lstStyle/>
                    <a:p>
                      <a:pPr>
                        <a:lnSpc>
                          <a:spcPct val="150000"/>
                        </a:lnSpc>
                      </a:pPr>
                      <a:r>
                        <a:rPr lang="en-US" sz="1600">
                          <a:effectLst/>
                        </a:rPr>
                        <a:t>Frame size</a:t>
                      </a:r>
                    </a:p>
                  </a:txBody>
                  <a:tcPr marL="41840" marR="41840" marT="41840" marB="41840" anchor="ctr">
                    <a:lnL w="7620" cap="flat" cmpd="sng" algn="ctr">
                      <a:solidFill>
                        <a:srgbClr val="10CFDB"/>
                      </a:solidFill>
                      <a:prstDash val="solid"/>
                      <a:round/>
                      <a:headEnd type="none" w="med" len="med"/>
                      <a:tailEnd type="none" w="med" len="med"/>
                    </a:lnL>
                    <a:lnR w="7620" cap="flat" cmpd="sng" algn="ctr">
                      <a:solidFill>
                        <a:srgbClr val="A0D2DB"/>
                      </a:solidFill>
                      <a:prstDash val="solid"/>
                      <a:round/>
                      <a:headEnd type="none" w="med" len="med"/>
                      <a:tailEnd type="none" w="med" len="med"/>
                    </a:lnR>
                    <a:lnT w="7620" cap="flat" cmpd="sng" algn="ctr">
                      <a:solidFill>
                        <a:srgbClr val="10CFDB"/>
                      </a:solidFill>
                      <a:prstDash val="solid"/>
                      <a:round/>
                      <a:headEnd type="none" w="med" len="med"/>
                      <a:tailEnd type="none" w="med" len="med"/>
                    </a:lnT>
                    <a:lnB w="7620" cap="flat" cmpd="sng" algn="ctr">
                      <a:solidFill>
                        <a:srgbClr val="20C8DB"/>
                      </a:solidFill>
                      <a:prstDash val="solid"/>
                      <a:round/>
                      <a:headEnd type="none" w="med" len="med"/>
                      <a:tailEnd type="none" w="med" len="med"/>
                    </a:lnB>
                    <a:solidFill>
                      <a:srgbClr val="FFFFFF"/>
                    </a:solidFill>
                  </a:tcPr>
                </a:tc>
                <a:tc>
                  <a:txBody>
                    <a:bodyPr/>
                    <a:lstStyle/>
                    <a:p>
                      <a:pPr>
                        <a:lnSpc>
                          <a:spcPct val="150000"/>
                        </a:lnSpc>
                      </a:pPr>
                      <a:r>
                        <a:rPr lang="en-US" sz="1600">
                          <a:effectLst/>
                        </a:rPr>
                        <a:t>42 x 42mm</a:t>
                      </a:r>
                    </a:p>
                  </a:txBody>
                  <a:tcPr marL="41840" marR="41840" marT="41840" marB="41840" anchor="ctr">
                    <a:lnL w="7620" cap="flat" cmpd="sng" algn="ctr">
                      <a:solidFill>
                        <a:srgbClr val="A0D2DB"/>
                      </a:solidFill>
                      <a:prstDash val="solid"/>
                      <a:round/>
                      <a:headEnd type="none" w="med" len="med"/>
                      <a:tailEnd type="none" w="med" len="med"/>
                    </a:lnL>
                    <a:lnR w="7620" cap="flat" cmpd="sng" algn="ctr">
                      <a:solidFill>
                        <a:srgbClr val="A0D2DB"/>
                      </a:solidFill>
                      <a:prstDash val="solid"/>
                      <a:round/>
                      <a:headEnd type="none" w="med" len="med"/>
                      <a:tailEnd type="none" w="med" len="med"/>
                    </a:lnR>
                    <a:lnT w="7620" cap="flat" cmpd="sng" algn="ctr">
                      <a:solidFill>
                        <a:srgbClr val="A0D2DB"/>
                      </a:solidFill>
                      <a:prstDash val="solid"/>
                      <a:round/>
                      <a:headEnd type="none" w="med" len="med"/>
                      <a:tailEnd type="none" w="med" len="med"/>
                    </a:lnT>
                    <a:lnB w="7620" cap="flat" cmpd="sng" algn="ctr">
                      <a:solidFill>
                        <a:srgbClr val="D0C9DB"/>
                      </a:solidFill>
                      <a:prstDash val="solid"/>
                      <a:round/>
                      <a:headEnd type="none" w="med" len="med"/>
                      <a:tailEnd type="none" w="med" len="med"/>
                    </a:lnB>
                    <a:solidFill>
                      <a:srgbClr val="FFFFFF"/>
                    </a:solidFill>
                  </a:tcPr>
                </a:tc>
                <a:extLst>
                  <a:ext uri="{0D108BD9-81ED-4DB2-BD59-A6C34878D82A}">
                    <a16:rowId xmlns:a16="http://schemas.microsoft.com/office/drawing/2014/main" val="2120758048"/>
                  </a:ext>
                </a:extLst>
              </a:tr>
              <a:tr h="303728">
                <a:tc>
                  <a:txBody>
                    <a:bodyPr/>
                    <a:lstStyle/>
                    <a:p>
                      <a:pPr>
                        <a:lnSpc>
                          <a:spcPct val="150000"/>
                        </a:lnSpc>
                      </a:pPr>
                      <a:r>
                        <a:rPr lang="en-US" sz="1600">
                          <a:effectLst/>
                        </a:rPr>
                        <a:t>Unipolar Holding Torque</a:t>
                      </a:r>
                    </a:p>
                  </a:txBody>
                  <a:tcPr marL="41840" marR="41840" marT="41840" marB="41840" anchor="ctr">
                    <a:lnL w="7620" cap="flat" cmpd="sng" algn="ctr">
                      <a:solidFill>
                        <a:srgbClr val="20C8DB"/>
                      </a:solidFill>
                      <a:prstDash val="solid"/>
                      <a:round/>
                      <a:headEnd type="none" w="med" len="med"/>
                      <a:tailEnd type="none" w="med" len="med"/>
                    </a:lnL>
                    <a:lnR w="7620" cap="flat" cmpd="sng" algn="ctr">
                      <a:solidFill>
                        <a:srgbClr val="D0C9DB"/>
                      </a:solidFill>
                      <a:prstDash val="solid"/>
                      <a:round/>
                      <a:headEnd type="none" w="med" len="med"/>
                      <a:tailEnd type="none" w="med" len="med"/>
                    </a:lnR>
                    <a:lnT w="7620" cap="flat" cmpd="sng" algn="ctr">
                      <a:solidFill>
                        <a:srgbClr val="20C8DB"/>
                      </a:solidFill>
                      <a:prstDash val="solid"/>
                      <a:round/>
                      <a:headEnd type="none" w="med" len="med"/>
                      <a:tailEnd type="none" w="med" len="med"/>
                    </a:lnT>
                    <a:lnB w="7620" cap="flat" cmpd="sng" algn="ctr">
                      <a:solidFill>
                        <a:srgbClr val="20C8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2.59kg-cm(36oz-in)</a:t>
                      </a:r>
                    </a:p>
                  </a:txBody>
                  <a:tcPr marL="41840" marR="41840" marT="41840" marB="41840" anchor="ctr">
                    <a:lnL w="7620" cap="flat" cmpd="sng" algn="ctr">
                      <a:solidFill>
                        <a:srgbClr val="D0C9DB"/>
                      </a:solidFill>
                      <a:prstDash val="solid"/>
                      <a:round/>
                      <a:headEnd type="none" w="med" len="med"/>
                      <a:tailEnd type="none" w="med" len="med"/>
                    </a:lnL>
                    <a:lnR w="7620" cap="flat" cmpd="sng" algn="ctr">
                      <a:solidFill>
                        <a:srgbClr val="D0C9DB"/>
                      </a:solidFill>
                      <a:prstDash val="solid"/>
                      <a:round/>
                      <a:headEnd type="none" w="med" len="med"/>
                      <a:tailEnd type="none" w="med" len="med"/>
                    </a:lnR>
                    <a:lnT w="7620" cap="flat" cmpd="sng" algn="ctr">
                      <a:solidFill>
                        <a:srgbClr val="D0C9DB"/>
                      </a:solidFill>
                      <a:prstDash val="solid"/>
                      <a:round/>
                      <a:headEnd type="none" w="med" len="med"/>
                      <a:tailEnd type="none" w="med" len="med"/>
                    </a:lnT>
                    <a:lnB w="7620" cap="flat" cmpd="sng" algn="ctr">
                      <a:solidFill>
                        <a:srgbClr val="D0C9DB"/>
                      </a:solidFill>
                      <a:prstDash val="solid"/>
                      <a:round/>
                      <a:headEnd type="none" w="med" len="med"/>
                      <a:tailEnd type="none" w="med" len="med"/>
                    </a:lnB>
                    <a:solidFill>
                      <a:srgbClr val="FFFFFF"/>
                    </a:solidFill>
                  </a:tcPr>
                </a:tc>
                <a:extLst>
                  <a:ext uri="{0D108BD9-81ED-4DB2-BD59-A6C34878D82A}">
                    <a16:rowId xmlns:a16="http://schemas.microsoft.com/office/drawing/2014/main" val="2605268910"/>
                  </a:ext>
                </a:extLst>
              </a:tr>
            </a:tbl>
          </a:graphicData>
        </a:graphic>
      </p:graphicFrame>
      <p:sp>
        <p:nvSpPr>
          <p:cNvPr id="5" name="Title 1">
            <a:extLst>
              <a:ext uri="{FF2B5EF4-FFF2-40B4-BE49-F238E27FC236}">
                <a16:creationId xmlns:a16="http://schemas.microsoft.com/office/drawing/2014/main" id="{AB390C07-C7BF-D46D-41C9-007780AE4550}"/>
              </a:ext>
            </a:extLst>
          </p:cNvPr>
          <p:cNvSpPr txBox="1">
            <a:spLocks/>
          </p:cNvSpPr>
          <p:nvPr/>
        </p:nvSpPr>
        <p:spPr>
          <a:xfrm>
            <a:off x="0" y="0"/>
            <a:ext cx="9144000" cy="800100"/>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2952364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814CDEA-1CBC-049D-42B1-39231B45CED4}"/>
              </a:ext>
            </a:extLst>
          </p:cNvPr>
          <p:cNvSpPr txBox="1">
            <a:spLocks/>
          </p:cNvSpPr>
          <p:nvPr/>
        </p:nvSpPr>
        <p:spPr>
          <a:xfrm>
            <a:off x="476250" y="1087169"/>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The internal circuit of the stepper motor</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4098" name="Picture 2" descr="electromagnetism - Inner structure of a bipolar stepper motor? - Electrical  Engineering Stack Exchange">
            <a:extLst>
              <a:ext uri="{FF2B5EF4-FFF2-40B4-BE49-F238E27FC236}">
                <a16:creationId xmlns:a16="http://schemas.microsoft.com/office/drawing/2014/main" id="{5899400D-3979-A505-5477-813E7F461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63"/>
          <a:stretch/>
        </p:blipFill>
        <p:spPr bwMode="auto">
          <a:xfrm>
            <a:off x="1968684" y="1963470"/>
            <a:ext cx="4206359" cy="33088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E56C9187-DC91-96D6-0713-4C3521938AF6}"/>
              </a:ext>
            </a:extLst>
          </p:cNvPr>
          <p:cNvSpPr txBox="1">
            <a:spLocks/>
          </p:cNvSpPr>
          <p:nvPr/>
        </p:nvSpPr>
        <p:spPr>
          <a:xfrm>
            <a:off x="344072" y="5851721"/>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4"/>
              </a:rPr>
              <a:t>https://datasheetspdf.com/pdf-file/1260602/Schneider/NEMA17/1</a:t>
            </a:r>
            <a:endParaRPr lang="en-GB" sz="1500" dirty="0">
              <a:cs typeface="Times New Roman" panose="02020603050405020304" pitchFamily="18" charset="0"/>
            </a:endParaRPr>
          </a:p>
        </p:txBody>
      </p:sp>
      <p:sp>
        <p:nvSpPr>
          <p:cNvPr id="9" name="Title 1">
            <a:extLst>
              <a:ext uri="{FF2B5EF4-FFF2-40B4-BE49-F238E27FC236}">
                <a16:creationId xmlns:a16="http://schemas.microsoft.com/office/drawing/2014/main" id="{233E1A78-D433-9558-408B-65EAC7B89824}"/>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2610841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518160" y="956163"/>
            <a:ext cx="8107680" cy="596852"/>
          </a:xfrm>
        </p:spPr>
        <p:txBody>
          <a:bodyPr numCol="1">
            <a:normAutofit/>
          </a:body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Technique:- CD4052 MUX/DEMUX IC </a:t>
            </a:r>
          </a:p>
          <a:p>
            <a:pPr marL="0" indent="0">
              <a:buNone/>
            </a:pPr>
            <a:endParaRPr lang="en-GB" sz="3000" dirty="0">
              <a:latin typeface="Times New Roman" panose="02020603050405020304" pitchFamily="18" charset="0"/>
              <a:cs typeface="Times New Roman" panose="02020603050405020304" pitchFamily="18" charset="0"/>
            </a:endParaRPr>
          </a:p>
        </p:txBody>
      </p:sp>
      <p:sp>
        <p:nvSpPr>
          <p:cNvPr id="12" name="Content Placeholder 4">
            <a:extLst>
              <a:ext uri="{FF2B5EF4-FFF2-40B4-BE49-F238E27FC236}">
                <a16:creationId xmlns:a16="http://schemas.microsoft.com/office/drawing/2014/main" id="{482BEC99-BF1C-1032-8EE5-8C672A8059F5}"/>
              </a:ext>
            </a:extLst>
          </p:cNvPr>
          <p:cNvSpPr txBox="1">
            <a:spLocks/>
          </p:cNvSpPr>
          <p:nvPr/>
        </p:nvSpPr>
        <p:spPr>
          <a:xfrm>
            <a:off x="242519" y="1553014"/>
            <a:ext cx="6219241" cy="5181893"/>
          </a:xfrm>
          <a:prstGeom prst="rect">
            <a:avLst/>
          </a:prstGeom>
        </p:spPr>
        <p:txBody>
          <a:bodyPr vert="horz" lIns="68580" tIns="34290" rIns="68580" bIns="34290" numCol="1"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100" dirty="0">
                <a:solidFill>
                  <a:srgbClr val="303030"/>
                </a:solidFill>
              </a:rPr>
              <a:t>Can be used as a 4:1 Multiplexer.</a:t>
            </a:r>
          </a:p>
          <a:p>
            <a:pPr>
              <a:lnSpc>
                <a:spcPct val="160000"/>
              </a:lnSpc>
            </a:pPr>
            <a:r>
              <a:rPr lang="en-US" sz="2100" dirty="0">
                <a:solidFill>
                  <a:srgbClr val="303030"/>
                </a:solidFill>
              </a:rPr>
              <a:t>Take inputs from 4-channel and convert them to single channel output based on the channel select pins.</a:t>
            </a:r>
          </a:p>
          <a:p>
            <a:pPr>
              <a:lnSpc>
                <a:spcPct val="160000"/>
              </a:lnSpc>
            </a:pPr>
            <a:r>
              <a:rPr lang="en-US" sz="2100" dirty="0">
                <a:solidFill>
                  <a:srgbClr val="303030"/>
                </a:solidFill>
              </a:rPr>
              <a:t>Input channels are X0Y0, X1Y1, X2Y2 and X3 and Y3 and the single output channel is X, Y.</a:t>
            </a:r>
          </a:p>
          <a:p>
            <a:pPr>
              <a:lnSpc>
                <a:spcPct val="160000"/>
              </a:lnSpc>
            </a:pPr>
            <a:r>
              <a:rPr lang="en-US" sz="2100" dirty="0">
                <a:solidFill>
                  <a:srgbClr val="303030"/>
                </a:solidFill>
              </a:rPr>
              <a:t>The output on the single channel is decided based on the channel select pins A and B.</a:t>
            </a:r>
          </a:p>
          <a:p>
            <a:pPr>
              <a:lnSpc>
                <a:spcPct val="160000"/>
              </a:lnSpc>
            </a:pPr>
            <a:r>
              <a:rPr lang="en-US" sz="2100" dirty="0">
                <a:solidFill>
                  <a:srgbClr val="303030"/>
                </a:solidFill>
                <a:cs typeface="Times New Roman" panose="02020603050405020304" pitchFamily="18" charset="0"/>
              </a:rPr>
              <a:t>Also, </a:t>
            </a:r>
            <a:r>
              <a:rPr lang="en-US" sz="2100" dirty="0">
                <a:solidFill>
                  <a:srgbClr val="303030"/>
                </a:solidFill>
              </a:rPr>
              <a:t>can be used as a 1:4 Demultiplexer.</a:t>
            </a:r>
          </a:p>
          <a:p>
            <a:pPr>
              <a:lnSpc>
                <a:spcPct val="160000"/>
              </a:lnSpc>
            </a:pPr>
            <a:r>
              <a:rPr lang="en-US" sz="2100" dirty="0">
                <a:solidFill>
                  <a:srgbClr val="303030"/>
                </a:solidFill>
              </a:rPr>
              <a:t>Input pins will be X and Y.</a:t>
            </a:r>
          </a:p>
          <a:p>
            <a:pPr>
              <a:lnSpc>
                <a:spcPct val="160000"/>
              </a:lnSpc>
            </a:pPr>
            <a:r>
              <a:rPr lang="en-US" sz="2100" dirty="0">
                <a:solidFill>
                  <a:srgbClr val="303030"/>
                </a:solidFill>
              </a:rPr>
              <a:t>The output pins can either be X0, Y0 or X1, Y1 or X2, Y2 or X3, Y3 based on the value set on A and B pins.</a:t>
            </a:r>
          </a:p>
          <a:p>
            <a:pPr>
              <a:lnSpc>
                <a:spcPct val="160000"/>
              </a:lnSpc>
            </a:pPr>
            <a:r>
              <a:rPr lang="en-US" sz="2100" dirty="0">
                <a:solidFill>
                  <a:srgbClr val="303030"/>
                </a:solidFill>
              </a:rPr>
              <a:t>The state of the select pins and channel selection is shown in the table.</a:t>
            </a:r>
          </a:p>
          <a:p>
            <a:endParaRPr lang="en-GB" sz="2700" dirty="0">
              <a:latin typeface="Times New Roman" panose="02020603050405020304" pitchFamily="18" charset="0"/>
              <a:cs typeface="Times New Roman" panose="02020603050405020304" pitchFamily="18" charset="0"/>
            </a:endParaRPr>
          </a:p>
        </p:txBody>
      </p:sp>
      <p:pic>
        <p:nvPicPr>
          <p:cNvPr id="3078" name="Picture 6" descr="CD4052 Multiplexer/Demultiplexer IC Pinout, Datasheet, Features &amp; Equivalent">
            <a:extLst>
              <a:ext uri="{FF2B5EF4-FFF2-40B4-BE49-F238E27FC236}">
                <a16:creationId xmlns:a16="http://schemas.microsoft.com/office/drawing/2014/main" id="{B4E4D902-E173-6BEC-9B75-A46EBE6EF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06" b="20288"/>
          <a:stretch/>
        </p:blipFill>
        <p:spPr bwMode="auto">
          <a:xfrm>
            <a:off x="6492962" y="1908011"/>
            <a:ext cx="2500913" cy="160194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C4A1F4B-0E66-9905-BCE4-BC176CB14F64}"/>
              </a:ext>
            </a:extLst>
          </p:cNvPr>
          <p:cNvGraphicFramePr>
            <a:graphicFrameLocks noGrp="1"/>
          </p:cNvGraphicFramePr>
          <p:nvPr/>
        </p:nvGraphicFramePr>
        <p:xfrm>
          <a:off x="6585358" y="4135772"/>
          <a:ext cx="2316123" cy="1601945"/>
        </p:xfrm>
        <a:graphic>
          <a:graphicData uri="http://schemas.openxmlformats.org/drawingml/2006/table">
            <a:tbl>
              <a:tblPr/>
              <a:tblGrid>
                <a:gridCol w="455346">
                  <a:extLst>
                    <a:ext uri="{9D8B030D-6E8A-4147-A177-3AD203B41FA5}">
                      <a16:colId xmlns:a16="http://schemas.microsoft.com/office/drawing/2014/main" val="2779037650"/>
                    </a:ext>
                  </a:extLst>
                </a:gridCol>
                <a:gridCol w="413599">
                  <a:extLst>
                    <a:ext uri="{9D8B030D-6E8A-4147-A177-3AD203B41FA5}">
                      <a16:colId xmlns:a16="http://schemas.microsoft.com/office/drawing/2014/main" val="3917088543"/>
                    </a:ext>
                  </a:extLst>
                </a:gridCol>
                <a:gridCol w="1447178">
                  <a:extLst>
                    <a:ext uri="{9D8B030D-6E8A-4147-A177-3AD203B41FA5}">
                      <a16:colId xmlns:a16="http://schemas.microsoft.com/office/drawing/2014/main" val="3513451778"/>
                    </a:ext>
                  </a:extLst>
                </a:gridCol>
              </a:tblGrid>
              <a:tr h="320389">
                <a:tc>
                  <a:txBody>
                    <a:bodyPr/>
                    <a:lstStyle/>
                    <a:p>
                      <a:pPr algn="just" fontAlgn="t"/>
                      <a:r>
                        <a:rPr lang="en-US" sz="1400" b="1" dirty="0">
                          <a:effectLst/>
                          <a:latin typeface="+mn-lt"/>
                        </a:rPr>
                        <a:t>A</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B</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Channel Selected</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09987156"/>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5210392"/>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1310973"/>
                  </a:ext>
                </a:extLst>
              </a:tr>
              <a:tr h="320389">
                <a:tc>
                  <a:txBody>
                    <a:bodyPr/>
                    <a:lstStyle/>
                    <a:p>
                      <a:pPr algn="just" fontAlgn="t"/>
                      <a:r>
                        <a:rPr lang="en-US" sz="1400" b="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2</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6010610"/>
                  </a:ext>
                </a:extLst>
              </a:tr>
              <a:tr h="320389">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3</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12719"/>
                  </a:ext>
                </a:extLst>
              </a:tr>
            </a:tbl>
          </a:graphicData>
        </a:graphic>
      </p:graphicFrame>
      <p:sp>
        <p:nvSpPr>
          <p:cNvPr id="9" name="Title 1">
            <a:extLst>
              <a:ext uri="{FF2B5EF4-FFF2-40B4-BE49-F238E27FC236}">
                <a16:creationId xmlns:a16="http://schemas.microsoft.com/office/drawing/2014/main" id="{FD3CB83E-12B6-552A-9C1C-611F0871F52F}"/>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1900110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72B51B5E-B6B9-9AB3-215D-69EDFF75F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537" y="1573223"/>
            <a:ext cx="2796540" cy="293751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684B8B4-8354-5320-C4E0-5B2398ABAFCA}"/>
              </a:ext>
            </a:extLst>
          </p:cNvPr>
          <p:cNvGraphicFramePr>
            <a:graphicFrameLocks noGrp="1"/>
          </p:cNvGraphicFramePr>
          <p:nvPr/>
        </p:nvGraphicFramePr>
        <p:xfrm>
          <a:off x="248923" y="1335830"/>
          <a:ext cx="5849614" cy="5460620"/>
        </p:xfrm>
        <a:graphic>
          <a:graphicData uri="http://schemas.openxmlformats.org/drawingml/2006/table">
            <a:tbl>
              <a:tblPr/>
              <a:tblGrid>
                <a:gridCol w="762192">
                  <a:extLst>
                    <a:ext uri="{9D8B030D-6E8A-4147-A177-3AD203B41FA5}">
                      <a16:colId xmlns:a16="http://schemas.microsoft.com/office/drawing/2014/main" val="1230501183"/>
                    </a:ext>
                  </a:extLst>
                </a:gridCol>
                <a:gridCol w="1263829">
                  <a:extLst>
                    <a:ext uri="{9D8B030D-6E8A-4147-A177-3AD203B41FA5}">
                      <a16:colId xmlns:a16="http://schemas.microsoft.com/office/drawing/2014/main" val="2780231546"/>
                    </a:ext>
                  </a:extLst>
                </a:gridCol>
                <a:gridCol w="3823593">
                  <a:extLst>
                    <a:ext uri="{9D8B030D-6E8A-4147-A177-3AD203B41FA5}">
                      <a16:colId xmlns:a16="http://schemas.microsoft.com/office/drawing/2014/main" val="2634755701"/>
                    </a:ext>
                  </a:extLst>
                </a:gridCol>
              </a:tblGrid>
              <a:tr h="592737">
                <a:tc>
                  <a:txBody>
                    <a:bodyPr/>
                    <a:lstStyle/>
                    <a:p>
                      <a:pPr algn="just" fontAlgn="t"/>
                      <a:r>
                        <a:rPr lang="en-US" sz="1500" b="1">
                          <a:effectLst/>
                          <a:latin typeface="+mn-lt"/>
                        </a:rPr>
                        <a:t>Pin Number</a:t>
                      </a:r>
                      <a:endParaRPr lang="en-US" sz="1500" b="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Pin Name</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Description</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6651288"/>
                  </a:ext>
                </a:extLst>
              </a:tr>
              <a:tr h="471517">
                <a:tc>
                  <a:txBody>
                    <a:bodyPr/>
                    <a:lstStyle/>
                    <a:p>
                      <a:pPr algn="just" fontAlgn="t"/>
                      <a:r>
                        <a:rPr lang="en-US" sz="1500" b="0" dirty="0">
                          <a:effectLst/>
                          <a:latin typeface="+mn-lt"/>
                        </a:rPr>
                        <a:t>16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err="1">
                          <a:effectLst/>
                          <a:latin typeface="+mn-lt"/>
                        </a:rPr>
                        <a:t>Vdd</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Positive power input, maximum 20V</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297433"/>
                  </a:ext>
                </a:extLst>
              </a:tr>
              <a:tr h="592737">
                <a:tc>
                  <a:txBody>
                    <a:bodyPr/>
                    <a:lstStyle/>
                    <a:p>
                      <a:pPr algn="just" fontAlgn="t"/>
                      <a:r>
                        <a:rPr lang="en-US" sz="1500" b="0">
                          <a:effectLst/>
                          <a:latin typeface="+mn-lt"/>
                        </a:rPr>
                        <a:t>7</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Vee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Negative power rail, normally connected to ground</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3352700"/>
                  </a:ext>
                </a:extLst>
              </a:tr>
              <a:tr h="431339">
                <a:tc>
                  <a:txBody>
                    <a:bodyPr/>
                    <a:lstStyle/>
                    <a:p>
                      <a:pPr algn="just" fontAlgn="t"/>
                      <a:r>
                        <a:rPr lang="en-US" sz="1500" b="0" dirty="0">
                          <a:effectLst/>
                          <a:latin typeface="+mn-lt"/>
                        </a:rPr>
                        <a:t>8</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err="1">
                          <a:effectLst/>
                          <a:latin typeface="+mn-lt"/>
                        </a:rPr>
                        <a:t>Vss</a:t>
                      </a:r>
                      <a:r>
                        <a:rPr lang="en-US" sz="1500" b="0" dirty="0">
                          <a:effectLst/>
                          <a:latin typeface="+mn-lt"/>
                        </a:rPr>
                        <a:t> (Ground)</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Connected to ground of the circuit </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2874444"/>
                  </a:ext>
                </a:extLst>
              </a:tr>
              <a:tr h="592737">
                <a:tc>
                  <a:txBody>
                    <a:bodyPr/>
                    <a:lstStyle/>
                    <a:p>
                      <a:pPr algn="just" fontAlgn="t"/>
                      <a:r>
                        <a:rPr lang="en-US" sz="1500" b="0">
                          <a:effectLst/>
                          <a:latin typeface="+mn-lt"/>
                        </a:rPr>
                        <a:t>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INH</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Enable pin – Must be pulled to ground for normal operation</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4563786"/>
                  </a:ext>
                </a:extLst>
              </a:tr>
              <a:tr h="348073">
                <a:tc>
                  <a:txBody>
                    <a:bodyPr/>
                    <a:lstStyle/>
                    <a:p>
                      <a:pPr algn="just" fontAlgn="t"/>
                      <a:r>
                        <a:rPr lang="en-US" sz="1500" b="0">
                          <a:effectLst/>
                          <a:latin typeface="+mn-lt"/>
                        </a:rPr>
                        <a:t>9,10</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A,B</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Select pins</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1067967"/>
                  </a:ext>
                </a:extLst>
              </a:tr>
              <a:tr h="486296">
                <a:tc>
                  <a:txBody>
                    <a:bodyPr/>
                    <a:lstStyle/>
                    <a:p>
                      <a:pPr algn="just" fontAlgn="t"/>
                      <a:r>
                        <a:rPr lang="en-US" sz="1500" b="0">
                          <a:effectLst/>
                          <a:latin typeface="+mn-lt"/>
                        </a:rPr>
                        <a:t>1,12</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Y0,X0</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0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81589547"/>
                  </a:ext>
                </a:extLst>
              </a:tr>
              <a:tr h="486296">
                <a:tc>
                  <a:txBody>
                    <a:bodyPr/>
                    <a:lstStyle/>
                    <a:p>
                      <a:pPr algn="just" fontAlgn="t"/>
                      <a:r>
                        <a:rPr lang="en-US" sz="1500" b="0">
                          <a:effectLst/>
                          <a:latin typeface="+mn-lt"/>
                        </a:rPr>
                        <a:t>5,14</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Y1,X1</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1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5639004"/>
                  </a:ext>
                </a:extLst>
              </a:tr>
              <a:tr h="486296">
                <a:tc>
                  <a:txBody>
                    <a:bodyPr/>
                    <a:lstStyle/>
                    <a:p>
                      <a:pPr algn="just" fontAlgn="t"/>
                      <a:r>
                        <a:rPr lang="en-US" sz="1500" b="0">
                          <a:effectLst/>
                          <a:latin typeface="+mn-lt"/>
                        </a:rPr>
                        <a:t>2,15</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Y2,X2</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2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355444"/>
                  </a:ext>
                </a:extLst>
              </a:tr>
              <a:tr h="486296">
                <a:tc>
                  <a:txBody>
                    <a:bodyPr/>
                    <a:lstStyle/>
                    <a:p>
                      <a:pPr algn="just" fontAlgn="t"/>
                      <a:r>
                        <a:rPr lang="en-US" sz="1500" b="0">
                          <a:effectLst/>
                          <a:latin typeface="+mn-lt"/>
                        </a:rPr>
                        <a:t>4,11</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Y3,X3</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3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39566051"/>
                  </a:ext>
                </a:extLst>
              </a:tr>
              <a:tr h="486296">
                <a:tc>
                  <a:txBody>
                    <a:bodyPr/>
                    <a:lstStyle/>
                    <a:p>
                      <a:pPr algn="just" fontAlgn="t"/>
                      <a:r>
                        <a:rPr lang="en-US" sz="1500" b="0">
                          <a:effectLst/>
                          <a:latin typeface="+mn-lt"/>
                        </a:rPr>
                        <a:t>3,13</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Y,X</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Common Output / Input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3030734"/>
                  </a:ext>
                </a:extLst>
              </a:tr>
            </a:tbl>
          </a:graphicData>
        </a:graphic>
      </p:graphicFrame>
      <p:sp>
        <p:nvSpPr>
          <p:cNvPr id="8" name="Title 1">
            <a:extLst>
              <a:ext uri="{FF2B5EF4-FFF2-40B4-BE49-F238E27FC236}">
                <a16:creationId xmlns:a16="http://schemas.microsoft.com/office/drawing/2014/main" id="{6A2E2709-EDA0-2A8F-CEA6-70E0E53E3A3B}"/>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
        <p:nvSpPr>
          <p:cNvPr id="9" name="TextBox 8">
            <a:extLst>
              <a:ext uri="{FF2B5EF4-FFF2-40B4-BE49-F238E27FC236}">
                <a16:creationId xmlns:a16="http://schemas.microsoft.com/office/drawing/2014/main" id="{C53703B8-E75B-1D9B-9C43-90936BCBFE34}"/>
              </a:ext>
            </a:extLst>
          </p:cNvPr>
          <p:cNvSpPr txBox="1"/>
          <p:nvPr/>
        </p:nvSpPr>
        <p:spPr>
          <a:xfrm>
            <a:off x="187083" y="883299"/>
            <a:ext cx="4572000" cy="369332"/>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CD4052 MUX/DEMUX IC Pinout</a:t>
            </a:r>
          </a:p>
        </p:txBody>
      </p:sp>
    </p:spTree>
    <p:extLst>
      <p:ext uri="{BB962C8B-B14F-4D97-AF65-F5344CB8AC3E}">
        <p14:creationId xmlns:p14="http://schemas.microsoft.com/office/powerpoint/2010/main" val="3137829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308021-5E24-C19B-0F9E-DA6EB218C10E}"/>
              </a:ext>
            </a:extLst>
          </p:cNvPr>
          <p:cNvSpPr txBox="1"/>
          <p:nvPr/>
        </p:nvSpPr>
        <p:spPr>
          <a:xfrm>
            <a:off x="546403" y="1091604"/>
            <a:ext cx="6557782" cy="461665"/>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 </a:t>
            </a:r>
            <a:r>
              <a:rPr lang="en-GB" sz="2400" b="1" dirty="0">
                <a:effectLst>
                  <a:outerShdw blurRad="38100" dist="38100" dir="2700000" algn="tl">
                    <a:srgbClr val="000000">
                      <a:alpha val="43137"/>
                    </a:srgbClr>
                  </a:outerShdw>
                </a:effectLst>
                <a:latin typeface="+mj-lt"/>
                <a:cs typeface="Times New Roman" panose="02020603050405020304" pitchFamily="18" charset="0"/>
              </a:rPr>
              <a:t>CD4052 MUX/DEMUX IC</a:t>
            </a:r>
            <a:r>
              <a:rPr lang="en-US" sz="2400" b="1" dirty="0">
                <a:solidFill>
                  <a:srgbClr val="191919"/>
                </a:solidFill>
                <a:effectLst>
                  <a:outerShdw blurRad="38100" dist="38100" dir="2700000" algn="tl">
                    <a:srgbClr val="000000">
                      <a:alpha val="43137"/>
                    </a:srgbClr>
                  </a:outerShdw>
                </a:effectLst>
                <a:latin typeface="+mj-lt"/>
              </a:rPr>
              <a:t> </a:t>
            </a:r>
          </a:p>
        </p:txBody>
      </p:sp>
      <p:sp>
        <p:nvSpPr>
          <p:cNvPr id="8" name="TextBox 7">
            <a:extLst>
              <a:ext uri="{FF2B5EF4-FFF2-40B4-BE49-F238E27FC236}">
                <a16:creationId xmlns:a16="http://schemas.microsoft.com/office/drawing/2014/main" id="{290595AD-547D-1AE0-2016-5E5844E07B22}"/>
              </a:ext>
            </a:extLst>
          </p:cNvPr>
          <p:cNvSpPr txBox="1"/>
          <p:nvPr/>
        </p:nvSpPr>
        <p:spPr>
          <a:xfrm>
            <a:off x="546403" y="1984639"/>
            <a:ext cx="6825322" cy="4455066"/>
          </a:xfrm>
          <a:prstGeom prst="rect">
            <a:avLst/>
          </a:prstGeom>
          <a:noFill/>
        </p:spPr>
        <p:txBody>
          <a:bodyPr wrap="square">
            <a:spAutoFit/>
          </a:bodyPr>
          <a:lstStyle/>
          <a:p>
            <a:pPr marL="214313" indent="-214313" algn="just">
              <a:lnSpc>
                <a:spcPct val="150000"/>
              </a:lnSpc>
              <a:buFont typeface="Arial" panose="020B0604020202020204" pitchFamily="34" charset="0"/>
              <a:buChar char="•"/>
            </a:pPr>
            <a:r>
              <a:rPr lang="en-US" sz="1600" dirty="0">
                <a:solidFill>
                  <a:srgbClr val="000000"/>
                </a:solidFill>
              </a:rPr>
              <a:t>Dual 4 Channel Analog Multiplexer or Demultiplexer</a:t>
            </a:r>
          </a:p>
          <a:p>
            <a:pPr marL="214313" indent="-214313" algn="just">
              <a:lnSpc>
                <a:spcPct val="150000"/>
              </a:lnSpc>
              <a:buFont typeface="Arial" panose="020B0604020202020204" pitchFamily="34" charset="0"/>
              <a:buChar char="•"/>
            </a:pPr>
            <a:r>
              <a:rPr lang="en-US" sz="1600" dirty="0">
                <a:solidFill>
                  <a:srgbClr val="000000"/>
                </a:solidFill>
              </a:rPr>
              <a:t>Supply Voltage Range: 3 to 15V</a:t>
            </a:r>
          </a:p>
          <a:p>
            <a:pPr marL="214313" indent="-214313" algn="just">
              <a:lnSpc>
                <a:spcPct val="150000"/>
              </a:lnSpc>
              <a:buFont typeface="Arial" panose="020B0604020202020204" pitchFamily="34" charset="0"/>
              <a:buChar char="•"/>
            </a:pPr>
            <a:r>
              <a:rPr lang="en-US" sz="1600" dirty="0">
                <a:solidFill>
                  <a:srgbClr val="000000"/>
                </a:solidFill>
              </a:rPr>
              <a:t>Input Current: ±10mA</a:t>
            </a:r>
          </a:p>
          <a:p>
            <a:pPr marL="214313" indent="-214313" algn="just">
              <a:lnSpc>
                <a:spcPct val="150000"/>
              </a:lnSpc>
              <a:buFont typeface="Arial" panose="020B0604020202020204" pitchFamily="34" charset="0"/>
              <a:buChar char="•"/>
            </a:pPr>
            <a:r>
              <a:rPr lang="en-US" sz="1600" dirty="0">
                <a:solidFill>
                  <a:srgbClr val="000000"/>
                </a:solidFill>
              </a:rPr>
              <a:t>Power Dissipation: 750mW</a:t>
            </a:r>
          </a:p>
          <a:p>
            <a:pPr marL="214313" indent="-214313" algn="just">
              <a:lnSpc>
                <a:spcPct val="150000"/>
              </a:lnSpc>
              <a:buFont typeface="Arial" panose="020B0604020202020204" pitchFamily="34" charset="0"/>
              <a:buChar char="•"/>
            </a:pPr>
            <a:r>
              <a:rPr lang="en-US" sz="1600" dirty="0">
                <a:solidFill>
                  <a:srgbClr val="000000"/>
                </a:solidFill>
              </a:rPr>
              <a:t> Low-level Input Voltage Max.: 1.5V</a:t>
            </a:r>
          </a:p>
          <a:p>
            <a:pPr marL="214313" indent="-214313" algn="just">
              <a:lnSpc>
                <a:spcPct val="150000"/>
              </a:lnSpc>
              <a:buFont typeface="Arial" panose="020B0604020202020204" pitchFamily="34" charset="0"/>
              <a:buChar char="•"/>
            </a:pPr>
            <a:r>
              <a:rPr lang="en-US" sz="1600" dirty="0">
                <a:solidFill>
                  <a:srgbClr val="000000"/>
                </a:solidFill>
              </a:rPr>
              <a:t> High-level Input Voltage Min.: 3.5V </a:t>
            </a:r>
          </a:p>
          <a:p>
            <a:pPr marL="214313" indent="-214313" algn="just">
              <a:lnSpc>
                <a:spcPct val="150000"/>
              </a:lnSpc>
              <a:buFont typeface="Arial" panose="020B0604020202020204" pitchFamily="34" charset="0"/>
              <a:buChar char="•"/>
            </a:pPr>
            <a:r>
              <a:rPr lang="en-US" sz="1600" dirty="0">
                <a:solidFill>
                  <a:srgbClr val="000000"/>
                </a:solidFill>
              </a:rPr>
              <a:t>On State Resistance  Max.: 2500</a:t>
            </a:r>
            <a:r>
              <a:rPr lang="el-GR" sz="1600" dirty="0">
                <a:solidFill>
                  <a:srgbClr val="000000"/>
                </a:solidFill>
              </a:rPr>
              <a:t>Ω</a:t>
            </a:r>
          </a:p>
          <a:p>
            <a:pPr marL="214313" indent="-214313" algn="just">
              <a:lnSpc>
                <a:spcPct val="150000"/>
              </a:lnSpc>
              <a:buFont typeface="Arial" panose="020B0604020202020204" pitchFamily="34" charset="0"/>
              <a:buChar char="•"/>
            </a:pPr>
            <a:r>
              <a:rPr lang="en-US" sz="1600" dirty="0">
                <a:solidFill>
                  <a:srgbClr val="000000"/>
                </a:solidFill>
              </a:rPr>
              <a:t>Propagation Delay Time Max.: 305ns</a:t>
            </a:r>
          </a:p>
          <a:p>
            <a:pPr marL="214313" indent="-214313" algn="just">
              <a:lnSpc>
                <a:spcPct val="150000"/>
              </a:lnSpc>
              <a:buFont typeface="Arial" panose="020B0604020202020204" pitchFamily="34" charset="0"/>
              <a:buChar char="•"/>
            </a:pPr>
            <a:r>
              <a:rPr lang="en-US" sz="1600" dirty="0">
                <a:solidFill>
                  <a:srgbClr val="333333"/>
                </a:solidFill>
              </a:rPr>
              <a:t>Min Operating Temperature: -55°C</a:t>
            </a:r>
          </a:p>
          <a:p>
            <a:pPr marL="214313" indent="-214313" algn="just">
              <a:lnSpc>
                <a:spcPct val="150000"/>
              </a:lnSpc>
              <a:buFont typeface="Arial" panose="020B0604020202020204" pitchFamily="34" charset="0"/>
              <a:buChar char="•"/>
            </a:pPr>
            <a:r>
              <a:rPr lang="en-US" sz="1600" dirty="0">
                <a:solidFill>
                  <a:srgbClr val="333333"/>
                </a:solidFill>
              </a:rPr>
              <a:t>Max Operating Temperature: 125°C</a:t>
            </a:r>
          </a:p>
          <a:p>
            <a:pPr algn="l"/>
            <a:endParaRPr lang="en-US" sz="1200" dirty="0">
              <a:solidFill>
                <a:srgbClr val="333333"/>
              </a:solidFill>
            </a:endParaRPr>
          </a:p>
          <a:p>
            <a:pPr marL="214313" indent="-214313">
              <a:lnSpc>
                <a:spcPct val="150000"/>
              </a:lnSpc>
              <a:buFont typeface="Arial" panose="020B0604020202020204" pitchFamily="34" charset="0"/>
              <a:buChar char="•"/>
            </a:pPr>
            <a:endParaRPr lang="en-US" sz="1200" dirty="0">
              <a:solidFill>
                <a:srgbClr val="333333"/>
              </a:solidFill>
            </a:endParaRPr>
          </a:p>
          <a:p>
            <a:pPr algn="l"/>
            <a:endParaRPr lang="en-US" sz="1350" dirty="0">
              <a:solidFill>
                <a:srgbClr val="333333"/>
              </a:solidFill>
              <a:latin typeface="Roboto" panose="02000000000000000000" pitchFamily="2" charset="0"/>
            </a:endParaRPr>
          </a:p>
        </p:txBody>
      </p:sp>
      <p:sp>
        <p:nvSpPr>
          <p:cNvPr id="7" name="Title 1">
            <a:extLst>
              <a:ext uri="{FF2B5EF4-FFF2-40B4-BE49-F238E27FC236}">
                <a16:creationId xmlns:a16="http://schemas.microsoft.com/office/drawing/2014/main" id="{E1F48D35-D688-82B5-5498-52EAE3A1F78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59954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94F4E664-6111-9D35-02D3-3C2A83378E34}"/>
              </a:ext>
            </a:extLst>
          </p:cNvPr>
          <p:cNvSpPr txBox="1">
            <a:spLocks/>
          </p:cNvSpPr>
          <p:nvPr/>
        </p:nvSpPr>
        <p:spPr>
          <a:xfrm>
            <a:off x="360648" y="5992398"/>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3"/>
              </a:rPr>
              <a:t>https://components101.com/sites/default/files/</a:t>
            </a:r>
            <a:r>
              <a:rPr lang="en-US" sz="1500" dirty="0" err="1">
                <a:cs typeface="Times New Roman" panose="02020603050405020304" pitchFamily="18" charset="0"/>
                <a:hlinkClick r:id="rId3"/>
              </a:rPr>
              <a:t>component_datasheet</a:t>
            </a:r>
            <a:r>
              <a:rPr lang="en-US" sz="1500" dirty="0">
                <a:cs typeface="Times New Roman" panose="02020603050405020304" pitchFamily="18" charset="0"/>
                <a:hlinkClick r:id="rId3"/>
              </a:rPr>
              <a:t>/CD4052-Datasheet.pdf</a:t>
            </a:r>
            <a:endParaRPr lang="en-GB" sz="1500" dirty="0">
              <a:cs typeface="Times New Roman" panose="02020603050405020304" pitchFamily="18" charset="0"/>
            </a:endParaRPr>
          </a:p>
        </p:txBody>
      </p:sp>
      <p:pic>
        <p:nvPicPr>
          <p:cNvPr id="1026" name="Picture 2" descr="Functional Block Diagram for CD4052B-MIL">
            <a:extLst>
              <a:ext uri="{FF2B5EF4-FFF2-40B4-BE49-F238E27FC236}">
                <a16:creationId xmlns:a16="http://schemas.microsoft.com/office/drawing/2014/main" id="{B1CD7B20-1908-D150-49A0-CF6986830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482" y="1842556"/>
            <a:ext cx="6153831" cy="345525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4CE10F3-8E15-DEEA-A84E-8ACCC37CA5B9}"/>
              </a:ext>
            </a:extLst>
          </p:cNvPr>
          <p:cNvSpPr>
            <a:spLocks noGrp="1"/>
          </p:cNvSpPr>
          <p:nvPr>
            <p:ph sz="half" idx="2"/>
          </p:nvPr>
        </p:nvSpPr>
        <p:spPr>
          <a:xfrm>
            <a:off x="261177" y="946968"/>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CD4052 IC</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8" name="Title 1">
            <a:extLst>
              <a:ext uri="{FF2B5EF4-FFF2-40B4-BE49-F238E27FC236}">
                <a16:creationId xmlns:a16="http://schemas.microsoft.com/office/drawing/2014/main" id="{3403CF07-DA84-9E15-DF8B-30282AA8AF7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2859593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9C204D13-D2F9-3306-C356-1C45F94217DE}"/>
              </a:ext>
            </a:extLst>
          </p:cNvPr>
          <p:cNvSpPr>
            <a:spLocks noGrp="1"/>
          </p:cNvSpPr>
          <p:nvPr>
            <p:ph sz="half" idx="2"/>
          </p:nvPr>
        </p:nvSpPr>
        <p:spPr>
          <a:xfrm>
            <a:off x="400476" y="1072726"/>
            <a:ext cx="5713627" cy="5495128"/>
          </a:xfrm>
        </p:spPr>
        <p:txBody>
          <a:bodyPr numCol="1">
            <a:norm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L293D motor driver IC</a:t>
            </a:r>
          </a:p>
          <a:p>
            <a:pPr marL="0" indent="0">
              <a:buNone/>
            </a:pPr>
            <a:endParaRPr lang="en-GB" b="1" dirty="0">
              <a:effectLst>
                <a:outerShdw blurRad="38100" dist="38100" dir="2700000" algn="tl">
                  <a:srgbClr val="000000">
                    <a:alpha val="43137"/>
                  </a:srgbClr>
                </a:outerShdw>
              </a:effectLst>
              <a:latin typeface="+mj-lt"/>
              <a:cs typeface="Times New Roman" panose="02020603050405020304" pitchFamily="18" charset="0"/>
            </a:endParaRPr>
          </a:p>
          <a:p>
            <a:pPr>
              <a:lnSpc>
                <a:spcPct val="150000"/>
              </a:lnSpc>
            </a:pPr>
            <a:r>
              <a:rPr lang="en-US" sz="1800" b="0" i="0" dirty="0">
                <a:solidFill>
                  <a:srgbClr val="3A3A3A"/>
                </a:solidFill>
                <a:effectLst/>
              </a:rPr>
              <a:t> low voltage operating device.</a:t>
            </a:r>
          </a:p>
          <a:p>
            <a:pPr>
              <a:lnSpc>
                <a:spcPct val="150000"/>
              </a:lnSpc>
            </a:pPr>
            <a:r>
              <a:rPr lang="en-US" sz="1800" b="0" i="0" dirty="0">
                <a:solidFill>
                  <a:srgbClr val="3A3A3A"/>
                </a:solidFill>
                <a:effectLst/>
              </a:rPr>
              <a:t>provides the continuous bidirectional Direct Current to the Motor.</a:t>
            </a:r>
          </a:p>
          <a:p>
            <a:pPr>
              <a:lnSpc>
                <a:spcPct val="150000"/>
              </a:lnSpc>
            </a:pPr>
            <a:r>
              <a:rPr lang="en-US" sz="1800" b="0" i="0" dirty="0">
                <a:solidFill>
                  <a:srgbClr val="3A3A3A"/>
                </a:solidFill>
                <a:effectLst/>
              </a:rPr>
              <a:t>has an internal H-bridge installed for a single stepper motor.</a:t>
            </a:r>
          </a:p>
          <a:p>
            <a:pPr>
              <a:lnSpc>
                <a:spcPct val="150000"/>
              </a:lnSpc>
            </a:pPr>
            <a:r>
              <a:rPr lang="en-US" sz="1800" b="0" i="0" dirty="0">
                <a:solidFill>
                  <a:srgbClr val="3A3A3A"/>
                </a:solidFill>
                <a:effectLst/>
              </a:rPr>
              <a:t>H-Bridge is an electrical circuit that enables the load in a bidirectional way.</a:t>
            </a:r>
            <a:endParaRPr lang="en-US" sz="1800" dirty="0">
              <a:solidFill>
                <a:srgbClr val="3A3A3A"/>
              </a:solidFill>
            </a:endParaRPr>
          </a:p>
          <a:p>
            <a:pPr>
              <a:lnSpc>
                <a:spcPct val="150000"/>
              </a:lnSpc>
            </a:pPr>
            <a:r>
              <a:rPr lang="en-US" sz="1800" b="0" i="0" dirty="0">
                <a:solidFill>
                  <a:srgbClr val="3A3A3A"/>
                </a:solidFill>
                <a:effectLst/>
              </a:rPr>
              <a:t>It could control any motor speed and direction with a voltage range of 4.5 – 36 Volts</a:t>
            </a:r>
            <a:endParaRPr lang="en-GB" sz="1800" dirty="0">
              <a:cs typeface="Times New Roman" panose="02020603050405020304" pitchFamily="18" charset="0"/>
            </a:endParaRPr>
          </a:p>
        </p:txBody>
      </p:sp>
      <p:pic>
        <p:nvPicPr>
          <p:cNvPr id="4098" name="Picture 2" descr="L293D Motor Driver IC - Electronic Components Parts Shop Sri Lanka">
            <a:extLst>
              <a:ext uri="{FF2B5EF4-FFF2-40B4-BE49-F238E27FC236}">
                <a16:creationId xmlns:a16="http://schemas.microsoft.com/office/drawing/2014/main" id="{4A587E73-9C2E-8305-29E2-FB8D02D09E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9" r="5461"/>
          <a:stretch/>
        </p:blipFill>
        <p:spPr bwMode="auto">
          <a:xfrm>
            <a:off x="6604559" y="1715064"/>
            <a:ext cx="2026664" cy="18370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2A95587-6677-AB10-C460-445DFB8478B1}"/>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319123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a:extLst>
              <a:ext uri="{FF2B5EF4-FFF2-40B4-BE49-F238E27FC236}">
                <a16:creationId xmlns:a16="http://schemas.microsoft.com/office/drawing/2014/main" id="{D0185114-ABFF-486F-AF22-23ABA9611C3F}"/>
              </a:ext>
            </a:extLst>
          </p:cNvPr>
          <p:cNvSpPr>
            <a:spLocks noGrp="1"/>
          </p:cNvSpPr>
          <p:nvPr>
            <p:ph sz="quarter" idx="1"/>
          </p:nvPr>
        </p:nvSpPr>
        <p:spPr>
          <a:xfrm>
            <a:off x="457200" y="1219200"/>
            <a:ext cx="8229600" cy="4937125"/>
          </a:xfrm>
        </p:spPr>
        <p:txBody>
          <a:bodyPr/>
          <a:lstStyle/>
          <a:p>
            <a:pPr eaLnBrk="1" hangingPunct="1">
              <a:buFont typeface="Wingdings 3" panose="05040102010807070707" pitchFamily="18" charset="2"/>
              <a:buNone/>
              <a:defRPr/>
            </a:pPr>
            <a:r>
              <a:rPr lang="en-US" altLang="en-US" sz="3200" b="1" dirty="0">
                <a:latin typeface="+mj-lt"/>
                <a:cs typeface="Times New Roman" panose="02020603050405020304" pitchFamily="18" charset="0"/>
              </a:rPr>
              <a:t>Aim: </a:t>
            </a:r>
          </a:p>
          <a:p>
            <a:pPr algn="just" eaLnBrk="1" hangingPunct="1">
              <a:lnSpc>
                <a:spcPct val="150000"/>
              </a:lnSpc>
              <a:buFont typeface="Wingdings" panose="05000000000000000000" pitchFamily="2" charset="2"/>
              <a:buChar char="v"/>
              <a:defRPr/>
            </a:pPr>
            <a:r>
              <a:rPr lang="en-US" altLang="en-US" sz="2000" dirty="0">
                <a:cs typeface="Times New Roman" panose="02020603050405020304" pitchFamily="18" charset="0"/>
              </a:rPr>
              <a:t>Automating every action in the manual transformer winding process and improving the efficiency and effectiveness of the process.</a:t>
            </a:r>
          </a:p>
          <a:p>
            <a:pPr eaLnBrk="1" hangingPunct="1">
              <a:defRPr/>
            </a:pPr>
            <a:endParaRPr lang="en-US" altLang="en-US" sz="2000" dirty="0">
              <a:latin typeface="Times New Roman" panose="02020603050405020304" pitchFamily="18" charset="0"/>
              <a:cs typeface="Times New Roman" panose="02020603050405020304" pitchFamily="18" charset="0"/>
            </a:endParaRPr>
          </a:p>
          <a:p>
            <a:pPr eaLnBrk="1" hangingPunct="1">
              <a:buFont typeface="Wingdings 3" panose="05040102010807070707" pitchFamily="18" charset="2"/>
              <a:buNone/>
              <a:defRPr/>
            </a:pPr>
            <a:r>
              <a:rPr lang="en-US" altLang="en-US" sz="3200" b="1" dirty="0">
                <a:latin typeface="+mj-lt"/>
                <a:cs typeface="Times New Roman" panose="02020603050405020304" pitchFamily="18" charset="0"/>
              </a:rPr>
              <a:t>Objectives:</a:t>
            </a:r>
          </a:p>
          <a:p>
            <a:pPr>
              <a:lnSpc>
                <a:spcPct val="150000"/>
              </a:lnSpc>
              <a:buClr>
                <a:schemeClr val="accent1">
                  <a:lumMod val="75000"/>
                </a:schemeClr>
              </a:buClr>
              <a:buFont typeface="Wingdings" panose="05000000000000000000" pitchFamily="2" charset="2"/>
              <a:buChar char="v"/>
              <a:defRPr/>
            </a:pPr>
            <a:r>
              <a:rPr lang="en-US" altLang="en-US" sz="2000" dirty="0">
                <a:cs typeface="Times New Roman" panose="02020603050405020304" pitchFamily="18" charset="0"/>
              </a:rPr>
              <a:t>Doesn’t require previous experience in the transformer winding process.</a:t>
            </a:r>
          </a:p>
          <a:p>
            <a:pPr>
              <a:lnSpc>
                <a:spcPct val="150000"/>
              </a:lnSpc>
              <a:buClr>
                <a:schemeClr val="accent1">
                  <a:lumMod val="75000"/>
                </a:schemeClr>
              </a:buClr>
              <a:buFont typeface="Wingdings" panose="05000000000000000000" pitchFamily="2" charset="2"/>
              <a:buChar char="v"/>
              <a:defRPr/>
            </a:pPr>
            <a:r>
              <a:rPr lang="en-US" altLang="en-US" sz="2000" dirty="0">
                <a:cs typeface="Times New Roman" panose="02020603050405020304" pitchFamily="18" charset="0"/>
              </a:rPr>
              <a:t>Saving - time.</a:t>
            </a:r>
          </a:p>
          <a:p>
            <a:pPr>
              <a:lnSpc>
                <a:spcPct val="150000"/>
              </a:lnSpc>
              <a:buClr>
                <a:schemeClr val="accent1">
                  <a:lumMod val="75000"/>
                </a:schemeClr>
              </a:buClr>
              <a:buFont typeface="Wingdings" panose="05000000000000000000" pitchFamily="2" charset="2"/>
              <a:buChar char="v"/>
              <a:defRPr/>
            </a:pPr>
            <a:r>
              <a:rPr lang="en-US" altLang="en-US" sz="2000" dirty="0">
                <a:cs typeface="Times New Roman" panose="02020603050405020304" pitchFamily="18" charset="0"/>
              </a:rPr>
              <a:t>To minimize the human errors that occur in the transformer winding process.</a:t>
            </a:r>
          </a:p>
          <a:p>
            <a:pPr eaLnBrk="1" hangingPunct="1">
              <a:buFont typeface="Wingdings 3" panose="05040102010807070707" pitchFamily="18" charset="2"/>
              <a:buNone/>
              <a:defRPr/>
            </a:pPr>
            <a:endParaRPr lang="en-US" altLang="en-US" sz="20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903684F-5387-42C8-BDA8-D73C520DB780}"/>
              </a:ext>
            </a:extLst>
          </p:cNvPr>
          <p:cNvSpPr>
            <a:spLocks noGrp="1"/>
          </p:cNvSpPr>
          <p:nvPr>
            <p:ph type="title"/>
          </p:nvPr>
        </p:nvSpPr>
        <p:spPr>
          <a:xfrm>
            <a:off x="0" y="0"/>
            <a:ext cx="9144000" cy="1128713"/>
          </a:xfrm>
          <a:solidFill>
            <a:srgbClr val="0070C0"/>
          </a:solidFill>
        </p:spPr>
        <p:txBody>
          <a:bodyPr>
            <a:normAutofit/>
          </a:bodyPr>
          <a:lstStyle/>
          <a:p>
            <a:pPr eaLnBrk="1" hangingPunct="1"/>
            <a:r>
              <a:rPr lang="en-US" altLang="en-US" sz="4000" b="1" dirty="0">
                <a:solidFill>
                  <a:schemeClr val="bg1"/>
                </a:solidFill>
                <a:latin typeface="Calibri Light (Headings)"/>
                <a:cs typeface="Times New Roman" panose="02020603050405020304" pitchFamily="18" charset="0"/>
              </a:rPr>
              <a:t>Project Aim &amp; Objectives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FD255A12-1A07-381D-0B00-58AE6426660D}"/>
              </a:ext>
            </a:extLst>
          </p:cNvPr>
          <p:cNvGraphicFramePr>
            <a:graphicFrameLocks noGrp="1"/>
          </p:cNvGraphicFramePr>
          <p:nvPr>
            <p:ph sz="half" idx="2"/>
          </p:nvPr>
        </p:nvGraphicFramePr>
        <p:xfrm>
          <a:off x="92494" y="936381"/>
          <a:ext cx="6399339" cy="5824407"/>
        </p:xfrm>
        <a:graphic>
          <a:graphicData uri="http://schemas.openxmlformats.org/drawingml/2006/table">
            <a:tbl>
              <a:tblPr/>
              <a:tblGrid>
                <a:gridCol w="944998">
                  <a:extLst>
                    <a:ext uri="{9D8B030D-6E8A-4147-A177-3AD203B41FA5}">
                      <a16:colId xmlns:a16="http://schemas.microsoft.com/office/drawing/2014/main" val="656742159"/>
                    </a:ext>
                  </a:extLst>
                </a:gridCol>
                <a:gridCol w="1200800">
                  <a:extLst>
                    <a:ext uri="{9D8B030D-6E8A-4147-A177-3AD203B41FA5}">
                      <a16:colId xmlns:a16="http://schemas.microsoft.com/office/drawing/2014/main" val="3539881987"/>
                    </a:ext>
                  </a:extLst>
                </a:gridCol>
                <a:gridCol w="4253541">
                  <a:extLst>
                    <a:ext uri="{9D8B030D-6E8A-4147-A177-3AD203B41FA5}">
                      <a16:colId xmlns:a16="http://schemas.microsoft.com/office/drawing/2014/main" val="215303385"/>
                    </a:ext>
                  </a:extLst>
                </a:gridCol>
              </a:tblGrid>
              <a:tr h="462980">
                <a:tc>
                  <a:txBody>
                    <a:bodyPr/>
                    <a:lstStyle/>
                    <a:p>
                      <a:pPr algn="just" fontAlgn="t"/>
                      <a:r>
                        <a:rPr lang="en-US" sz="1400" b="1" dirty="0">
                          <a:effectLst/>
                          <a:latin typeface="+mn-lt"/>
                        </a:rPr>
                        <a:t>Pin Number</a:t>
                      </a:r>
                      <a:endParaRPr lang="en-US" sz="1400" b="0" dirty="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1">
                          <a:effectLst/>
                          <a:latin typeface="+mn-lt"/>
                        </a:rPr>
                        <a:t>Pin Name</a:t>
                      </a:r>
                      <a:endParaRPr lang="en-US" sz="1400" b="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Description</a:t>
                      </a:r>
                      <a:endParaRPr lang="en-US" sz="1400" b="0" dirty="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38835"/>
                  </a:ext>
                </a:extLst>
              </a:tr>
              <a:tr h="639192">
                <a:tc>
                  <a:txBody>
                    <a:bodyPr/>
                    <a:lstStyle/>
                    <a:p>
                      <a:pPr algn="just" fontAlgn="t"/>
                      <a:r>
                        <a:rPr lang="en-US" sz="1400" b="0">
                          <a:effectLst/>
                          <a:latin typeface="+mn-lt"/>
                        </a:rPr>
                        <a:t>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Enable 1,2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This pin enables the input pin Input 1 and Input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3200654"/>
                  </a:ext>
                </a:extLst>
              </a:tr>
              <a:tr h="797362">
                <a:tc>
                  <a:txBody>
                    <a:bodyPr/>
                    <a:lstStyle/>
                    <a:p>
                      <a:pPr algn="just" fontAlgn="t"/>
                      <a:r>
                        <a:rPr lang="en-US" sz="1400" b="0" dirty="0">
                          <a:effectLst/>
                          <a:latin typeface="+mn-lt"/>
                        </a:rPr>
                        <a:t>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Input 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1 pin. Controlled by the microcontroller through CD4052 </a:t>
                      </a:r>
                      <a:r>
                        <a:rPr lang="en-US" sz="1400" b="0" dirty="0" err="1">
                          <a:effectLst/>
                          <a:latin typeface="+mn-lt"/>
                        </a:rPr>
                        <a:t>demux</a:t>
                      </a:r>
                      <a:r>
                        <a:rPr lang="en-US" sz="1400" b="0" dirty="0">
                          <a:effectLst/>
                          <a:latin typeface="+mn-lt"/>
                        </a:rPr>
                        <a:t> IC.</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08668170"/>
                  </a:ext>
                </a:extLst>
              </a:tr>
              <a:tr h="553923">
                <a:tc>
                  <a:txBody>
                    <a:bodyPr/>
                    <a:lstStyle/>
                    <a:p>
                      <a:pPr algn="just" fontAlgn="t"/>
                      <a:r>
                        <a:rPr lang="en-US" sz="1400" b="0">
                          <a:effectLst/>
                          <a:latin typeface="+mn-lt"/>
                        </a:rPr>
                        <a:t>3</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end of bobbin measuring unit’ stepper motor.</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227216"/>
                  </a:ext>
                </a:extLst>
              </a:tr>
              <a:tr h="670457">
                <a:tc>
                  <a:txBody>
                    <a:bodyPr/>
                    <a:lstStyle/>
                    <a:p>
                      <a:pPr algn="just" fontAlgn="t"/>
                      <a:r>
                        <a:rPr lang="en-US" sz="1400" b="0">
                          <a:effectLst/>
                          <a:latin typeface="+mn-lt"/>
                        </a:rPr>
                        <a:t>4</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0253881"/>
                  </a:ext>
                </a:extLst>
              </a:tr>
              <a:tr h="670457">
                <a:tc>
                  <a:txBody>
                    <a:bodyPr/>
                    <a:lstStyle/>
                    <a:p>
                      <a:pPr algn="just" fontAlgn="t"/>
                      <a:r>
                        <a:rPr lang="en-US" sz="1400" b="0">
                          <a:effectLst/>
                          <a:latin typeface="+mn-lt"/>
                        </a:rPr>
                        <a:t>5</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82026271"/>
                  </a:ext>
                </a:extLst>
              </a:tr>
              <a:tr h="562217">
                <a:tc>
                  <a:txBody>
                    <a:bodyPr/>
                    <a:lstStyle/>
                    <a:p>
                      <a:pPr algn="just" fontAlgn="t"/>
                      <a:r>
                        <a:rPr lang="en-US" sz="1400" b="0">
                          <a:effectLst/>
                          <a:latin typeface="+mn-lt"/>
                        </a:rPr>
                        <a:t>6</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end of bobbin measuring unit’ stepper motor.</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4981271"/>
                  </a:ext>
                </a:extLst>
              </a:tr>
              <a:tr h="797362">
                <a:tc>
                  <a:txBody>
                    <a:bodyPr/>
                    <a:lstStyle/>
                    <a:p>
                      <a:pPr algn="just" fontAlgn="t"/>
                      <a:r>
                        <a:rPr lang="en-US" sz="1400" b="0">
                          <a:effectLst/>
                          <a:latin typeface="+mn-lt"/>
                        </a:rPr>
                        <a:t>7</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2 pin. Controlled by the microcontroller through CD4052 </a:t>
                      </a:r>
                      <a:r>
                        <a:rPr lang="en-US" sz="1400" b="0" dirty="0" err="1">
                          <a:effectLst/>
                          <a:latin typeface="+mn-lt"/>
                        </a:rPr>
                        <a:t>demux</a:t>
                      </a:r>
                      <a:r>
                        <a:rPr lang="en-US" sz="1400" b="0" dirty="0">
                          <a:effectLst/>
                          <a:latin typeface="+mn-lt"/>
                        </a:rPr>
                        <a:t> IC.</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74973907"/>
                  </a:ext>
                </a:extLst>
              </a:tr>
              <a:tr h="670457">
                <a:tc>
                  <a:txBody>
                    <a:bodyPr/>
                    <a:lstStyle/>
                    <a:p>
                      <a:pPr algn="just" fontAlgn="t"/>
                      <a:r>
                        <a:rPr lang="en-US" sz="1400" b="0">
                          <a:effectLst/>
                          <a:latin typeface="+mn-lt"/>
                        </a:rPr>
                        <a:t>8</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Vcc2 (Vs)</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Voltage pin for running motors (4.5V to 36V)</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88843463"/>
                  </a:ext>
                </a:extLst>
              </a:tr>
            </a:tbl>
          </a:graphicData>
        </a:graphic>
      </p:graphicFrame>
      <p:pic>
        <p:nvPicPr>
          <p:cNvPr id="2050" name="Picture 2">
            <a:extLst>
              <a:ext uri="{FF2B5EF4-FFF2-40B4-BE49-F238E27FC236}">
                <a16:creationId xmlns:a16="http://schemas.microsoft.com/office/drawing/2014/main" id="{5C534611-C328-4D43-1D90-3B6579689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2"/>
          <a:stretch/>
        </p:blipFill>
        <p:spPr bwMode="auto">
          <a:xfrm>
            <a:off x="6584327" y="2730012"/>
            <a:ext cx="2559673" cy="2423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73A0B27-ABE6-D29E-514F-FCC76FDEFB82}"/>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
        <p:nvSpPr>
          <p:cNvPr id="8" name="TextBox 7">
            <a:extLst>
              <a:ext uri="{FF2B5EF4-FFF2-40B4-BE49-F238E27FC236}">
                <a16:creationId xmlns:a16="http://schemas.microsoft.com/office/drawing/2014/main" id="{6A31A311-A9B9-E740-E359-33117CD0EB2B}"/>
              </a:ext>
            </a:extLst>
          </p:cNvPr>
          <p:cNvSpPr txBox="1"/>
          <p:nvPr/>
        </p:nvSpPr>
        <p:spPr>
          <a:xfrm>
            <a:off x="6584327" y="1211058"/>
            <a:ext cx="2467179" cy="646331"/>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L293D motor driver IC- Pinout</a:t>
            </a:r>
          </a:p>
        </p:txBody>
      </p:sp>
    </p:spTree>
    <p:extLst>
      <p:ext uri="{BB962C8B-B14F-4D97-AF65-F5344CB8AC3E}">
        <p14:creationId xmlns:p14="http://schemas.microsoft.com/office/powerpoint/2010/main" val="1632036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970BD60A-C5F4-896D-D134-C4FC1AF4D276}"/>
              </a:ext>
            </a:extLst>
          </p:cNvPr>
          <p:cNvGraphicFramePr>
            <a:graphicFrameLocks noGrp="1"/>
          </p:cNvGraphicFramePr>
          <p:nvPr>
            <p:ph sz="half" idx="2"/>
          </p:nvPr>
        </p:nvGraphicFramePr>
        <p:xfrm>
          <a:off x="96944" y="932952"/>
          <a:ext cx="6268295" cy="5817147"/>
        </p:xfrm>
        <a:graphic>
          <a:graphicData uri="http://schemas.openxmlformats.org/drawingml/2006/table">
            <a:tbl>
              <a:tblPr/>
              <a:tblGrid>
                <a:gridCol w="782195">
                  <a:extLst>
                    <a:ext uri="{9D8B030D-6E8A-4147-A177-3AD203B41FA5}">
                      <a16:colId xmlns:a16="http://schemas.microsoft.com/office/drawing/2014/main" val="4196348442"/>
                    </a:ext>
                  </a:extLst>
                </a:gridCol>
                <a:gridCol w="985336">
                  <a:extLst>
                    <a:ext uri="{9D8B030D-6E8A-4147-A177-3AD203B41FA5}">
                      <a16:colId xmlns:a16="http://schemas.microsoft.com/office/drawing/2014/main" val="2766238757"/>
                    </a:ext>
                  </a:extLst>
                </a:gridCol>
                <a:gridCol w="4500764">
                  <a:extLst>
                    <a:ext uri="{9D8B030D-6E8A-4147-A177-3AD203B41FA5}">
                      <a16:colId xmlns:a16="http://schemas.microsoft.com/office/drawing/2014/main" val="3584242600"/>
                    </a:ext>
                  </a:extLst>
                </a:gridCol>
              </a:tblGrid>
              <a:tr h="742293">
                <a:tc>
                  <a:txBody>
                    <a:bodyPr/>
                    <a:lstStyle/>
                    <a:p>
                      <a:pPr algn="just" fontAlgn="t"/>
                      <a:r>
                        <a:rPr lang="en-US" sz="1400" b="0" dirty="0">
                          <a:effectLst/>
                          <a:latin typeface="+mn-lt"/>
                        </a:rPr>
                        <a:t>9</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Enable 3,4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This pin enables the input pin Input 3(10) and Input 4(15)</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0204831"/>
                  </a:ext>
                </a:extLst>
              </a:tr>
              <a:tr h="828012">
                <a:tc>
                  <a:txBody>
                    <a:bodyPr/>
                    <a:lstStyle/>
                    <a:p>
                      <a:pPr algn="just" fontAlgn="t"/>
                      <a:r>
                        <a:rPr lang="en-US" sz="1400" b="0">
                          <a:effectLst/>
                          <a:latin typeface="+mn-lt"/>
                        </a:rPr>
                        <a:t>10</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3 pin. Controlled by the microcontroller through CD4052 </a:t>
                      </a:r>
                      <a:r>
                        <a:rPr lang="en-US" sz="1400" b="0" dirty="0" err="1">
                          <a:effectLst/>
                          <a:latin typeface="+mn-lt"/>
                        </a:rPr>
                        <a:t>demux</a:t>
                      </a:r>
                      <a:r>
                        <a:rPr lang="en-US" sz="1400" b="0" dirty="0">
                          <a:effectLst/>
                          <a:latin typeface="+mn-lt"/>
                        </a:rPr>
                        <a:t> IC.</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99316040"/>
                  </a:ext>
                </a:extLst>
              </a:tr>
              <a:tr h="455407">
                <a:tc>
                  <a:txBody>
                    <a:bodyPr/>
                    <a:lstStyle/>
                    <a:p>
                      <a:pPr algn="just" fontAlgn="t"/>
                      <a:r>
                        <a:rPr lang="en-US" sz="1400" b="0">
                          <a:effectLst/>
                          <a:latin typeface="+mn-lt"/>
                        </a:rPr>
                        <a:t>11</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Output 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end of bobbin measuring unit’ stepper motor.</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95931862"/>
                  </a:ext>
                </a:extLst>
              </a:tr>
              <a:tr h="828012">
                <a:tc>
                  <a:txBody>
                    <a:bodyPr/>
                    <a:lstStyle/>
                    <a:p>
                      <a:pPr algn="just" fontAlgn="t"/>
                      <a:r>
                        <a:rPr lang="en-US" sz="1400" b="0">
                          <a:effectLst/>
                          <a:latin typeface="+mn-lt"/>
                        </a:rPr>
                        <a:t>12</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14352482"/>
                  </a:ext>
                </a:extLst>
              </a:tr>
              <a:tr h="828012">
                <a:tc>
                  <a:txBody>
                    <a:bodyPr/>
                    <a:lstStyle/>
                    <a:p>
                      <a:pPr algn="just" fontAlgn="t"/>
                      <a:r>
                        <a:rPr lang="en-US" sz="1400" b="0">
                          <a:effectLst/>
                          <a:latin typeface="+mn-lt"/>
                        </a:rPr>
                        <a:t>13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28628016"/>
                  </a:ext>
                </a:extLst>
              </a:tr>
              <a:tr h="641707">
                <a:tc>
                  <a:txBody>
                    <a:bodyPr/>
                    <a:lstStyle/>
                    <a:p>
                      <a:pPr algn="just" fontAlgn="t"/>
                      <a:r>
                        <a:rPr lang="en-US" sz="1400" b="0">
                          <a:effectLst/>
                          <a:latin typeface="+mn-lt"/>
                        </a:rPr>
                        <a:t>14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end of bobbin measuring unit’ stepper motor.</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38756758"/>
                  </a:ext>
                </a:extLst>
              </a:tr>
              <a:tr h="828012">
                <a:tc>
                  <a:txBody>
                    <a:bodyPr/>
                    <a:lstStyle/>
                    <a:p>
                      <a:pPr algn="just" fontAlgn="t"/>
                      <a:r>
                        <a:rPr lang="en-US" sz="1400" b="0">
                          <a:effectLst/>
                          <a:latin typeface="+mn-lt"/>
                        </a:rPr>
                        <a:t>15</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4 pin. Controlled by the microcontroller through CD4052 </a:t>
                      </a:r>
                      <a:r>
                        <a:rPr lang="en-US" sz="1400" b="0" dirty="0" err="1">
                          <a:effectLst/>
                          <a:latin typeface="+mn-lt"/>
                        </a:rPr>
                        <a:t>demux</a:t>
                      </a:r>
                      <a:r>
                        <a:rPr lang="en-US" sz="1400" b="0" dirty="0">
                          <a:effectLst/>
                          <a:latin typeface="+mn-lt"/>
                        </a:rPr>
                        <a:t> IC.</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97470528"/>
                  </a:ext>
                </a:extLst>
              </a:tr>
              <a:tr h="641707">
                <a:tc>
                  <a:txBody>
                    <a:bodyPr/>
                    <a:lstStyle/>
                    <a:p>
                      <a:pPr algn="just" fontAlgn="t"/>
                      <a:r>
                        <a:rPr lang="en-US" sz="1400" b="0">
                          <a:effectLst/>
                          <a:latin typeface="+mn-lt"/>
                        </a:rPr>
                        <a:t>16</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Vcc2 (Vss)</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+5V to enable IC function</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144678"/>
                  </a:ext>
                </a:extLst>
              </a:tr>
            </a:tbl>
          </a:graphicData>
        </a:graphic>
      </p:graphicFrame>
      <p:pic>
        <p:nvPicPr>
          <p:cNvPr id="6" name="Picture 2">
            <a:extLst>
              <a:ext uri="{FF2B5EF4-FFF2-40B4-BE49-F238E27FC236}">
                <a16:creationId xmlns:a16="http://schemas.microsoft.com/office/drawing/2014/main" id="{96C1BA2D-28E4-766E-5A37-9607BA00A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6"/>
          <a:stretch/>
        </p:blipFill>
        <p:spPr bwMode="auto">
          <a:xfrm>
            <a:off x="6487383" y="2686643"/>
            <a:ext cx="2559673" cy="242645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34571-C192-CF68-C2C9-08799E1AE39D}"/>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
        <p:nvSpPr>
          <p:cNvPr id="5" name="TextBox 4">
            <a:extLst>
              <a:ext uri="{FF2B5EF4-FFF2-40B4-BE49-F238E27FC236}">
                <a16:creationId xmlns:a16="http://schemas.microsoft.com/office/drawing/2014/main" id="{285C92E4-0D75-3111-B3DC-CF382942CA11}"/>
              </a:ext>
            </a:extLst>
          </p:cNvPr>
          <p:cNvSpPr txBox="1"/>
          <p:nvPr/>
        </p:nvSpPr>
        <p:spPr>
          <a:xfrm>
            <a:off x="6584327" y="1211058"/>
            <a:ext cx="2467179" cy="646331"/>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L293D motor driver IC- Pinout</a:t>
            </a:r>
          </a:p>
        </p:txBody>
      </p:sp>
    </p:spTree>
    <p:extLst>
      <p:ext uri="{BB962C8B-B14F-4D97-AF65-F5344CB8AC3E}">
        <p14:creationId xmlns:p14="http://schemas.microsoft.com/office/powerpoint/2010/main" val="3316618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487680" y="1610392"/>
            <a:ext cx="8107680" cy="4684900"/>
          </a:xfrm>
        </p:spPr>
        <p:txBody>
          <a:bodyPr numCol="1">
            <a:normAutofit/>
          </a:bodyPr>
          <a:lstStyle/>
          <a:p>
            <a:pPr algn="l">
              <a:lnSpc>
                <a:spcPct val="150000"/>
              </a:lnSpc>
              <a:buFont typeface="Arial" panose="020B0604020202020204" pitchFamily="34" charset="0"/>
              <a:buChar char="•"/>
            </a:pPr>
            <a:r>
              <a:rPr lang="en-US" sz="1600" dirty="0">
                <a:solidFill>
                  <a:srgbClr val="3A3A3A"/>
                </a:solidFill>
              </a:rPr>
              <a:t>Wide Supply-Voltage Range: 4.5 V to 36 V</a:t>
            </a:r>
          </a:p>
          <a:p>
            <a:pPr algn="l">
              <a:lnSpc>
                <a:spcPct val="150000"/>
              </a:lnSpc>
              <a:buFont typeface="Arial" panose="020B0604020202020204" pitchFamily="34" charset="0"/>
              <a:buChar char="•"/>
            </a:pPr>
            <a:r>
              <a:rPr lang="en-US" sz="1600" dirty="0">
                <a:solidFill>
                  <a:srgbClr val="3A3A3A"/>
                </a:solidFill>
              </a:rPr>
              <a:t>Separate Input-Logic Supply</a:t>
            </a:r>
          </a:p>
          <a:p>
            <a:pPr algn="l">
              <a:lnSpc>
                <a:spcPct val="150000"/>
              </a:lnSpc>
              <a:buFont typeface="Arial" panose="020B0604020202020204" pitchFamily="34" charset="0"/>
              <a:buChar char="•"/>
            </a:pPr>
            <a:r>
              <a:rPr lang="en-US" sz="1600" dirty="0">
                <a:solidFill>
                  <a:srgbClr val="3A3A3A"/>
                </a:solidFill>
              </a:rPr>
              <a:t>Internal ESD Protection</a:t>
            </a:r>
          </a:p>
          <a:p>
            <a:pPr algn="l">
              <a:lnSpc>
                <a:spcPct val="150000"/>
              </a:lnSpc>
              <a:buFont typeface="Arial" panose="020B0604020202020204" pitchFamily="34" charset="0"/>
              <a:buChar char="•"/>
            </a:pPr>
            <a:r>
              <a:rPr lang="en-US" sz="1600" dirty="0">
                <a:solidFill>
                  <a:srgbClr val="3A3A3A"/>
                </a:solidFill>
              </a:rPr>
              <a:t>High-Noise-Immunity Inputs</a:t>
            </a:r>
          </a:p>
          <a:p>
            <a:pPr algn="l">
              <a:lnSpc>
                <a:spcPct val="150000"/>
              </a:lnSpc>
              <a:buFont typeface="Arial" panose="020B0604020202020204" pitchFamily="34" charset="0"/>
              <a:buChar char="•"/>
            </a:pPr>
            <a:r>
              <a:rPr lang="en-US" sz="1600" dirty="0">
                <a:solidFill>
                  <a:srgbClr val="3A3A3A"/>
                </a:solidFill>
              </a:rPr>
              <a:t>Output Current 600 mA Per Channel</a:t>
            </a:r>
          </a:p>
          <a:p>
            <a:pPr algn="l">
              <a:lnSpc>
                <a:spcPct val="150000"/>
              </a:lnSpc>
              <a:buFont typeface="Arial" panose="020B0604020202020204" pitchFamily="34" charset="0"/>
              <a:buChar char="•"/>
            </a:pPr>
            <a:r>
              <a:rPr lang="en-US" sz="1600" dirty="0">
                <a:solidFill>
                  <a:srgbClr val="3A3A3A"/>
                </a:solidFill>
              </a:rPr>
              <a:t>Peak Output Current 1.2 A Per Channel</a:t>
            </a:r>
          </a:p>
          <a:p>
            <a:pPr algn="l">
              <a:lnSpc>
                <a:spcPct val="150000"/>
              </a:lnSpc>
              <a:buFont typeface="Arial" panose="020B0604020202020204" pitchFamily="34" charset="0"/>
              <a:buChar char="•"/>
            </a:pPr>
            <a:r>
              <a:rPr lang="en-US" sz="1600" dirty="0">
                <a:solidFill>
                  <a:srgbClr val="3A3A3A"/>
                </a:solidFill>
              </a:rPr>
              <a:t>Output Clamp Diodes for Inductive Transient Suppression</a:t>
            </a:r>
          </a:p>
          <a:p>
            <a:pPr algn="l">
              <a:lnSpc>
                <a:spcPct val="150000"/>
              </a:lnSpc>
              <a:buFont typeface="Arial" panose="020B0604020202020204" pitchFamily="34" charset="0"/>
              <a:buChar char="•"/>
            </a:pPr>
            <a:r>
              <a:rPr lang="en-US" sz="1600" dirty="0">
                <a:solidFill>
                  <a:srgbClr val="3A3A3A"/>
                </a:solidFill>
              </a:rPr>
              <a:t>Operation Temperature 0°C to 70°C.</a:t>
            </a:r>
          </a:p>
          <a:p>
            <a:pPr algn="l">
              <a:lnSpc>
                <a:spcPct val="150000"/>
              </a:lnSpc>
              <a:buFont typeface="Arial" panose="020B0604020202020204" pitchFamily="34" charset="0"/>
              <a:buChar char="•"/>
            </a:pPr>
            <a:r>
              <a:rPr lang="en-US" sz="1600" dirty="0">
                <a:solidFill>
                  <a:srgbClr val="3A3A3A"/>
                </a:solidFill>
              </a:rPr>
              <a:t>Automatic thermal shutdown is available</a:t>
            </a:r>
          </a:p>
          <a:p>
            <a:pPr marL="0" indent="0">
              <a:buNone/>
            </a:pPr>
            <a:endParaRPr lang="en-GB"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1524555-7B7F-DF47-9748-A8076FE7B8EE}"/>
              </a:ext>
            </a:extLst>
          </p:cNvPr>
          <p:cNvSpPr txBox="1"/>
          <p:nvPr/>
        </p:nvSpPr>
        <p:spPr>
          <a:xfrm>
            <a:off x="487679" y="1007714"/>
            <a:ext cx="6774767" cy="830997"/>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 </a:t>
            </a:r>
            <a:r>
              <a:rPr lang="en-GB" sz="2400" b="1" dirty="0">
                <a:effectLst>
                  <a:outerShdw blurRad="38100" dist="38100" dir="2700000" algn="tl">
                    <a:srgbClr val="000000">
                      <a:alpha val="43137"/>
                    </a:srgbClr>
                  </a:outerShdw>
                </a:effectLst>
                <a:latin typeface="+mj-lt"/>
                <a:cs typeface="Times New Roman" panose="02020603050405020304" pitchFamily="18" charset="0"/>
              </a:rPr>
              <a:t>L293D motor driver IC</a:t>
            </a:r>
          </a:p>
          <a:p>
            <a:r>
              <a:rPr lang="en-US" sz="2400" b="1" dirty="0">
                <a:solidFill>
                  <a:srgbClr val="191919"/>
                </a:solidFill>
                <a:effectLst>
                  <a:outerShdw blurRad="38100" dist="38100" dir="2700000" algn="tl">
                    <a:srgbClr val="000000">
                      <a:alpha val="43137"/>
                    </a:srgbClr>
                  </a:outerShdw>
                </a:effectLst>
                <a:latin typeface="+mj-lt"/>
              </a:rPr>
              <a:t>  </a:t>
            </a:r>
          </a:p>
        </p:txBody>
      </p:sp>
      <p:sp>
        <p:nvSpPr>
          <p:cNvPr id="8" name="Title 1">
            <a:extLst>
              <a:ext uri="{FF2B5EF4-FFF2-40B4-BE49-F238E27FC236}">
                <a16:creationId xmlns:a16="http://schemas.microsoft.com/office/drawing/2014/main" id="{AAA98E87-CDB5-908D-0D16-1FAEE80FE0F6}"/>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28606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64938F3B-EC6C-4BD9-69D3-5059281C1CA7}"/>
              </a:ext>
            </a:extLst>
          </p:cNvPr>
          <p:cNvSpPr>
            <a:spLocks noGrp="1"/>
          </p:cNvSpPr>
          <p:nvPr>
            <p:ph sz="half" idx="2"/>
          </p:nvPr>
        </p:nvSpPr>
        <p:spPr>
          <a:xfrm>
            <a:off x="269566" y="1131526"/>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L293D Motor Driver IC</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6" name="Content Placeholder 4">
            <a:extLst>
              <a:ext uri="{FF2B5EF4-FFF2-40B4-BE49-F238E27FC236}">
                <a16:creationId xmlns:a16="http://schemas.microsoft.com/office/drawing/2014/main" id="{C0E001E7-F0B2-EA1D-A271-2BA757602176}"/>
              </a:ext>
            </a:extLst>
          </p:cNvPr>
          <p:cNvSpPr txBox="1">
            <a:spLocks/>
          </p:cNvSpPr>
          <p:nvPr/>
        </p:nvSpPr>
        <p:spPr>
          <a:xfrm>
            <a:off x="335280" y="5726474"/>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3"/>
              </a:rPr>
              <a:t>https://components101.com/sites/default/files/</a:t>
            </a:r>
            <a:r>
              <a:rPr lang="en-US" sz="1500" dirty="0" err="1">
                <a:cs typeface="Times New Roman" panose="02020603050405020304" pitchFamily="18" charset="0"/>
                <a:hlinkClick r:id="rId3"/>
              </a:rPr>
              <a:t>component_datasheet</a:t>
            </a:r>
            <a:r>
              <a:rPr lang="en-US" sz="1500" dirty="0">
                <a:cs typeface="Times New Roman" panose="02020603050405020304" pitchFamily="18" charset="0"/>
                <a:hlinkClick r:id="rId3"/>
              </a:rPr>
              <a:t>/L293D%20Datasheet.pdf</a:t>
            </a:r>
            <a:endParaRPr lang="en-GB" sz="1500" dirty="0">
              <a:cs typeface="Times New Roman" panose="02020603050405020304" pitchFamily="18" charset="0"/>
            </a:endParaRPr>
          </a:p>
        </p:txBody>
      </p:sp>
      <p:pic>
        <p:nvPicPr>
          <p:cNvPr id="3" name="Picture 2">
            <a:extLst>
              <a:ext uri="{FF2B5EF4-FFF2-40B4-BE49-F238E27FC236}">
                <a16:creationId xmlns:a16="http://schemas.microsoft.com/office/drawing/2014/main" id="{C2F66E19-7A3F-8E30-7970-3244F0DA2B2F}"/>
              </a:ext>
            </a:extLst>
          </p:cNvPr>
          <p:cNvPicPr>
            <a:picLocks noChangeAspect="1"/>
          </p:cNvPicPr>
          <p:nvPr/>
        </p:nvPicPr>
        <p:blipFill>
          <a:blip r:embed="rId4"/>
          <a:stretch>
            <a:fillRect/>
          </a:stretch>
        </p:blipFill>
        <p:spPr>
          <a:xfrm>
            <a:off x="2243287" y="1878497"/>
            <a:ext cx="3763231" cy="3690237"/>
          </a:xfrm>
          <a:prstGeom prst="rect">
            <a:avLst/>
          </a:prstGeom>
          <a:ln w="12700">
            <a:solidFill>
              <a:schemeClr val="tx1"/>
            </a:solidFill>
          </a:ln>
        </p:spPr>
      </p:pic>
      <p:sp>
        <p:nvSpPr>
          <p:cNvPr id="8" name="Title 1">
            <a:extLst>
              <a:ext uri="{FF2B5EF4-FFF2-40B4-BE49-F238E27FC236}">
                <a16:creationId xmlns:a16="http://schemas.microsoft.com/office/drawing/2014/main" id="{861161B9-3972-498D-09A9-99AC8F9773F7}"/>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899983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86274" y="1446071"/>
            <a:ext cx="8107680" cy="5025067"/>
          </a:xfrm>
        </p:spPr>
        <p:txBody>
          <a:bodyPr numCol="1">
            <a:noAutofit/>
          </a:bodyPr>
          <a:lstStyle/>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User must place the bobbin on the left corner</a:t>
            </a:r>
            <a:endParaRPr lang="en-US" sz="1600" dirty="0">
              <a:solidFill>
                <a:srgbClr val="000000"/>
              </a:solidFill>
              <a:ea typeface="Calibri" panose="020F0502020204030204" pitchFamily="34" charset="0"/>
            </a:endParaRPr>
          </a:p>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u1 ultrasonic sensor moves to the left with aid of a stepper motor and thread bars to measure the distance(Z</a:t>
            </a:r>
            <a:r>
              <a:rPr lang="en-GB" sz="1600" baseline="-25000" dirty="0">
                <a:solidFill>
                  <a:srgbClr val="000000"/>
                </a:solidFill>
                <a:ea typeface="Calibri" panose="020F0502020204030204" pitchFamily="34" charset="0"/>
              </a:rPr>
              <a:t>1</a:t>
            </a:r>
            <a:r>
              <a:rPr lang="en-GB" sz="1600" dirty="0">
                <a:solidFill>
                  <a:srgbClr val="000000"/>
                </a:solidFill>
                <a:ea typeface="Calibri" panose="020F0502020204030204" pitchFamily="34" charset="0"/>
              </a:rPr>
              <a:t>) to the wall</a:t>
            </a:r>
            <a:endParaRPr lang="en-US" sz="1600" dirty="0">
              <a:solidFill>
                <a:srgbClr val="000000"/>
              </a:solidFill>
              <a:ea typeface="Calibri" panose="020F0502020204030204" pitchFamily="34" charset="0"/>
            </a:endParaRPr>
          </a:p>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Stepper motor works until </a:t>
            </a:r>
            <a:r>
              <a:rPr lang="en-US" sz="1600" dirty="0">
                <a:solidFill>
                  <a:srgbClr val="000000"/>
                </a:solidFill>
                <a:ea typeface="Calibri" panose="020F0502020204030204" pitchFamily="34" charset="0"/>
              </a:rPr>
              <a:t>the above-measured</a:t>
            </a:r>
            <a:r>
              <a:rPr lang="en-US" sz="1600" baseline="-25000" dirty="0">
                <a:solidFill>
                  <a:srgbClr val="000000"/>
                </a:solidFill>
                <a:ea typeface="Calibri" panose="020F0502020204030204" pitchFamily="34" charset="0"/>
              </a:rPr>
              <a:t> </a:t>
            </a:r>
            <a:r>
              <a:rPr lang="en-US" sz="1600" dirty="0">
                <a:solidFill>
                  <a:srgbClr val="000000"/>
                </a:solidFill>
                <a:ea typeface="Calibri" panose="020F0502020204030204" pitchFamily="34" charset="0"/>
              </a:rPr>
              <a:t>distance is less than a fixed distance (this fixed value(Z</a:t>
            </a:r>
            <a:r>
              <a:rPr lang="en-US" sz="1600" baseline="-25000" dirty="0">
                <a:solidFill>
                  <a:srgbClr val="000000"/>
                </a:solidFill>
                <a:ea typeface="Calibri" panose="020F0502020204030204" pitchFamily="34" charset="0"/>
              </a:rPr>
              <a:t>1</a:t>
            </a:r>
            <a:r>
              <a:rPr lang="en-US" sz="1600" dirty="0">
                <a:solidFill>
                  <a:srgbClr val="000000"/>
                </a:solidFill>
                <a:ea typeface="Calibri" panose="020F0502020204030204" pitchFamily="34" charset="0"/>
              </a:rPr>
              <a:t>) is included in the code). If the above-measured</a:t>
            </a:r>
            <a:r>
              <a:rPr lang="en-US" sz="1600" baseline="-25000" dirty="0">
                <a:solidFill>
                  <a:srgbClr val="000000"/>
                </a:solidFill>
                <a:ea typeface="Calibri" panose="020F0502020204030204" pitchFamily="34" charset="0"/>
              </a:rPr>
              <a:t> </a:t>
            </a:r>
            <a:r>
              <a:rPr lang="en-US" sz="1600" dirty="0">
                <a:solidFill>
                  <a:srgbClr val="000000"/>
                </a:solidFill>
                <a:ea typeface="Calibri" panose="020F0502020204030204" pitchFamily="34" charset="0"/>
              </a:rPr>
              <a:t>distance is less than that fixed value, then the motor stopped and gets the Z</a:t>
            </a:r>
            <a:r>
              <a:rPr lang="en-US" sz="1600" baseline="-25000" dirty="0">
                <a:solidFill>
                  <a:srgbClr val="000000"/>
                </a:solidFill>
                <a:ea typeface="Calibri" panose="020F0502020204030204" pitchFamily="34" charset="0"/>
              </a:rPr>
              <a:t>2</a:t>
            </a:r>
            <a:r>
              <a:rPr lang="en-US" sz="1600" dirty="0">
                <a:solidFill>
                  <a:srgbClr val="000000"/>
                </a:solidFill>
                <a:ea typeface="Calibri" panose="020F0502020204030204" pitchFamily="34" charset="0"/>
              </a:rPr>
              <a:t> distance.</a:t>
            </a:r>
          </a:p>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Then the u3 ultrasonic sensor measures the </a:t>
            </a:r>
            <a:r>
              <a:rPr lang="en-US" sz="1600" dirty="0">
                <a:solidFill>
                  <a:srgbClr val="000000"/>
                </a:solidFill>
                <a:ea typeface="Calibri" panose="020F0502020204030204" pitchFamily="34" charset="0"/>
              </a:rPr>
              <a:t>edge height of the bobbin </a:t>
            </a:r>
            <a:r>
              <a:rPr lang="en-GB" sz="1600" dirty="0">
                <a:solidFill>
                  <a:srgbClr val="000000"/>
                </a:solidFill>
                <a:ea typeface="Calibri" panose="020F0502020204030204" pitchFamily="34" charset="0"/>
              </a:rPr>
              <a:t>(X</a:t>
            </a:r>
            <a:r>
              <a:rPr lang="en-GB" sz="1600" baseline="-25000" dirty="0">
                <a:solidFill>
                  <a:srgbClr val="000000"/>
                </a:solidFill>
                <a:ea typeface="Calibri" panose="020F0502020204030204" pitchFamily="34" charset="0"/>
              </a:rPr>
              <a:t>3</a:t>
            </a:r>
            <a:r>
              <a:rPr lang="en-GB" sz="1600" dirty="0">
                <a:solidFill>
                  <a:srgbClr val="000000"/>
                </a:solidFill>
                <a:ea typeface="Calibri" panose="020F0502020204030204" pitchFamily="34" charset="0"/>
              </a:rPr>
              <a:t> distance) and the u2 ultrasonic sensor measures the X</a:t>
            </a:r>
            <a:r>
              <a:rPr lang="en-GB" sz="1600" baseline="-25000" dirty="0">
                <a:solidFill>
                  <a:srgbClr val="000000"/>
                </a:solidFill>
                <a:ea typeface="Calibri" panose="020F0502020204030204" pitchFamily="34" charset="0"/>
              </a:rPr>
              <a:t>2</a:t>
            </a:r>
            <a:r>
              <a:rPr lang="en-GB" sz="1600" dirty="0">
                <a:solidFill>
                  <a:srgbClr val="000000"/>
                </a:solidFill>
                <a:ea typeface="Calibri" panose="020F0502020204030204" pitchFamily="34" charset="0"/>
              </a:rPr>
              <a:t> distance respectively</a:t>
            </a:r>
            <a:endParaRPr lang="en-US" sz="1600" dirty="0">
              <a:solidFill>
                <a:srgbClr val="000000"/>
              </a:solidFill>
              <a:ea typeface="Calibri" panose="020F0502020204030204" pitchFamily="34" charset="0"/>
            </a:endParaRPr>
          </a:p>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User rotates the bobbin</a:t>
            </a:r>
            <a:endParaRPr lang="en-US" sz="1600" dirty="0">
              <a:solidFill>
                <a:srgbClr val="000000"/>
              </a:solidFill>
              <a:ea typeface="Calibri" panose="020F0502020204030204" pitchFamily="34" charset="0"/>
            </a:endParaRPr>
          </a:p>
          <a:p>
            <a:pPr marL="257175" indent="-257175" algn="just">
              <a:lnSpc>
                <a:spcPct val="15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Then the u3 ultrasonic sensor measures the Y</a:t>
            </a:r>
            <a:r>
              <a:rPr lang="en-GB" sz="1600" baseline="-25000" dirty="0">
                <a:solidFill>
                  <a:srgbClr val="000000"/>
                </a:solidFill>
                <a:ea typeface="Calibri" panose="020F0502020204030204" pitchFamily="34" charset="0"/>
              </a:rPr>
              <a:t>3</a:t>
            </a:r>
            <a:r>
              <a:rPr lang="en-GB" sz="1600" dirty="0">
                <a:solidFill>
                  <a:srgbClr val="000000"/>
                </a:solidFill>
                <a:ea typeface="Calibri" panose="020F0502020204030204" pitchFamily="34" charset="0"/>
              </a:rPr>
              <a:t> distance and the u2 ultrasonic sensor measures the Y</a:t>
            </a:r>
            <a:r>
              <a:rPr lang="en-GB" sz="1600" baseline="-25000" dirty="0">
                <a:solidFill>
                  <a:srgbClr val="000000"/>
                </a:solidFill>
                <a:ea typeface="Calibri" panose="020F0502020204030204" pitchFamily="34" charset="0"/>
              </a:rPr>
              <a:t>2</a:t>
            </a:r>
            <a:r>
              <a:rPr lang="en-GB" sz="1600" dirty="0">
                <a:solidFill>
                  <a:srgbClr val="000000"/>
                </a:solidFill>
                <a:ea typeface="Calibri" panose="020F0502020204030204" pitchFamily="34" charset="0"/>
              </a:rPr>
              <a:t> distance respectively</a:t>
            </a:r>
            <a:endParaRPr lang="en-US" sz="1600" dirty="0">
              <a:solidFill>
                <a:srgbClr val="000000"/>
              </a:solidFill>
              <a:ea typeface="Calibri" panose="020F0502020204030204" pitchFamily="34" charset="0"/>
            </a:endParaRPr>
          </a:p>
          <a:p>
            <a:pPr marL="257175" indent="-257175" algn="just">
              <a:lnSpc>
                <a:spcPct val="170000"/>
              </a:lnSpc>
              <a:spcBef>
                <a:spcPts val="0"/>
              </a:spcBef>
              <a:spcAft>
                <a:spcPts val="600"/>
              </a:spcAft>
              <a:buFont typeface="+mj-lt"/>
              <a:buAutoNum type="arabicPeriod"/>
              <a:tabLst>
                <a:tab pos="342900" algn="l"/>
              </a:tabLst>
            </a:pPr>
            <a:r>
              <a:rPr lang="en-GB" sz="1600" dirty="0">
                <a:solidFill>
                  <a:srgbClr val="000000"/>
                </a:solidFill>
                <a:ea typeface="Calibri" panose="020F0502020204030204" pitchFamily="34" charset="0"/>
              </a:rPr>
              <a:t>Using the above measurements displayed whether that selected bobbin is suited for the winding process </a:t>
            </a:r>
            <a:endParaRPr lang="en-US" sz="1600" dirty="0">
              <a:solidFill>
                <a:srgbClr val="000000"/>
              </a:solidFill>
              <a:ea typeface="Calibri" panose="020F0502020204030204" pitchFamily="34" charset="0"/>
            </a:endParaRPr>
          </a:p>
          <a:p>
            <a:pPr marL="0" indent="0">
              <a:buNone/>
            </a:pPr>
            <a:endParaRPr lang="en-GB" sz="1600" dirty="0">
              <a:latin typeface="Times New Roman" panose="02020603050405020304" pitchFamily="18" charset="0"/>
              <a:cs typeface="Times New Roman" panose="02020603050405020304" pitchFamily="18" charset="0"/>
            </a:endParaRPr>
          </a:p>
        </p:txBody>
      </p:sp>
      <p:sp>
        <p:nvSpPr>
          <p:cNvPr id="8" name="Content Placeholder 4">
            <a:extLst>
              <a:ext uri="{FF2B5EF4-FFF2-40B4-BE49-F238E27FC236}">
                <a16:creationId xmlns:a16="http://schemas.microsoft.com/office/drawing/2014/main" id="{3F7BCD6D-7812-062B-DDF7-8071C5C07F7B}"/>
              </a:ext>
            </a:extLst>
          </p:cNvPr>
          <p:cNvSpPr txBox="1">
            <a:spLocks/>
          </p:cNvSpPr>
          <p:nvPr/>
        </p:nvSpPr>
        <p:spPr>
          <a:xfrm>
            <a:off x="202454" y="959313"/>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Technique for the bobbin measuring unit</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7" name="Title 1">
            <a:extLst>
              <a:ext uri="{FF2B5EF4-FFF2-40B4-BE49-F238E27FC236}">
                <a16:creationId xmlns:a16="http://schemas.microsoft.com/office/drawing/2014/main" id="{D1E109BD-19C1-74C2-AA71-CC8D21A77F3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80863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pic>
        <p:nvPicPr>
          <p:cNvPr id="4" name="Picture 3" descr="Diagram&#10;&#10;Description automatically generated with medium confidence">
            <a:extLst>
              <a:ext uri="{FF2B5EF4-FFF2-40B4-BE49-F238E27FC236}">
                <a16:creationId xmlns:a16="http://schemas.microsoft.com/office/drawing/2014/main" id="{EA932C56-5F93-B2FE-B3F7-A1A38AD6B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49" y="1090569"/>
            <a:ext cx="8047101" cy="5364733"/>
          </a:xfrm>
          <a:prstGeom prst="rect">
            <a:avLst/>
          </a:prstGeom>
        </p:spPr>
      </p:pic>
    </p:spTree>
    <p:extLst>
      <p:ext uri="{BB962C8B-B14F-4D97-AF65-F5344CB8AC3E}">
        <p14:creationId xmlns:p14="http://schemas.microsoft.com/office/powerpoint/2010/main" val="1291464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a:solidFill>
                  <a:schemeClr val="bg1"/>
                </a:solidFill>
                <a:latin typeface="Calibri Light (Headings)"/>
              </a:rPr>
              <a:t>Individual Contribution-204197R</a:t>
            </a:r>
            <a:endParaRPr lang="en-US" altLang="en-US" sz="4000" b="1" dirty="0">
              <a:solidFill>
                <a:schemeClr val="bg1"/>
              </a:solidFill>
              <a:latin typeface="Calibri Light (Headings)"/>
            </a:endParaRPr>
          </a:p>
        </p:txBody>
      </p:sp>
      <p:pic>
        <p:nvPicPr>
          <p:cNvPr id="4" name="Picture 3" descr="Text, whiteboard&#10;&#10;Description automatically generated">
            <a:extLst>
              <a:ext uri="{FF2B5EF4-FFF2-40B4-BE49-F238E27FC236}">
                <a16:creationId xmlns:a16="http://schemas.microsoft.com/office/drawing/2014/main" id="{B809E292-39D7-0E06-7434-08B37CB8F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12" y="1063871"/>
            <a:ext cx="4047758" cy="26985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837EA475-E56F-F0B9-E3A4-FA8AB5A8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430" y="1063871"/>
            <a:ext cx="4047758" cy="2698505"/>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90E858C9-9557-EF26-DBD9-62205D656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690" y="4026147"/>
            <a:ext cx="4047759" cy="2698506"/>
          </a:xfrm>
          <a:prstGeom prst="rect">
            <a:avLst/>
          </a:prstGeom>
        </p:spPr>
      </p:pic>
    </p:spTree>
    <p:extLst>
      <p:ext uri="{BB962C8B-B14F-4D97-AF65-F5344CB8AC3E}">
        <p14:creationId xmlns:p14="http://schemas.microsoft.com/office/powerpoint/2010/main" val="454225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0" y="101551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Schematic diagram</a:t>
            </a:r>
          </a:p>
        </p:txBody>
      </p:sp>
      <p:pic>
        <p:nvPicPr>
          <p:cNvPr id="3" name="Picture 2">
            <a:extLst>
              <a:ext uri="{FF2B5EF4-FFF2-40B4-BE49-F238E27FC236}">
                <a16:creationId xmlns:a16="http://schemas.microsoft.com/office/drawing/2014/main" id="{AF49C217-0FCA-F49C-6B36-F0F342B43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1430948"/>
            <a:ext cx="6944939" cy="4938036"/>
          </a:xfrm>
          <a:prstGeom prst="rect">
            <a:avLst/>
          </a:prstGeom>
          <a:ln w="12700">
            <a:solidFill>
              <a:schemeClr val="tx1"/>
            </a:solidFill>
          </a:ln>
        </p:spPr>
      </p:pic>
      <p:sp>
        <p:nvSpPr>
          <p:cNvPr id="7" name="Title 1">
            <a:extLst>
              <a:ext uri="{FF2B5EF4-FFF2-40B4-BE49-F238E27FC236}">
                <a16:creationId xmlns:a16="http://schemas.microsoft.com/office/drawing/2014/main" id="{589D7DC0-70F1-09A3-F020-4235F66C618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1753257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B3BE2D17-3605-B3CB-3937-7444B6353D62}"/>
              </a:ext>
            </a:extLst>
          </p:cNvPr>
          <p:cNvSpPr>
            <a:spLocks noGrp="1"/>
          </p:cNvSpPr>
          <p:nvPr>
            <p:ph sz="half" idx="2"/>
          </p:nvPr>
        </p:nvSpPr>
        <p:spPr>
          <a:xfrm>
            <a:off x="276121" y="101417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PCB design</a:t>
            </a:r>
          </a:p>
        </p:txBody>
      </p:sp>
      <p:pic>
        <p:nvPicPr>
          <p:cNvPr id="3" name="Picture 2">
            <a:extLst>
              <a:ext uri="{FF2B5EF4-FFF2-40B4-BE49-F238E27FC236}">
                <a16:creationId xmlns:a16="http://schemas.microsoft.com/office/drawing/2014/main" id="{FA746956-2197-4432-912B-53468D9DBDDD}"/>
              </a:ext>
            </a:extLst>
          </p:cNvPr>
          <p:cNvPicPr>
            <a:picLocks noChangeAspect="1"/>
          </p:cNvPicPr>
          <p:nvPr/>
        </p:nvPicPr>
        <p:blipFill rotWithShape="1">
          <a:blip r:embed="rId3">
            <a:extLst>
              <a:ext uri="{28A0092B-C50C-407E-A947-70E740481C1C}">
                <a14:useLocalDpi xmlns:a14="http://schemas.microsoft.com/office/drawing/2010/main" val="0"/>
              </a:ext>
            </a:extLst>
          </a:blip>
          <a:srcRect l="1419" r="1273"/>
          <a:stretch/>
        </p:blipFill>
        <p:spPr>
          <a:xfrm>
            <a:off x="898672" y="1429608"/>
            <a:ext cx="7045702" cy="4942394"/>
          </a:xfrm>
          <a:prstGeom prst="rect">
            <a:avLst/>
          </a:prstGeom>
          <a:ln w="12700">
            <a:solidFill>
              <a:schemeClr val="tx1"/>
            </a:solidFill>
          </a:ln>
        </p:spPr>
      </p:pic>
      <p:sp>
        <p:nvSpPr>
          <p:cNvPr id="7" name="Title 1">
            <a:extLst>
              <a:ext uri="{FF2B5EF4-FFF2-40B4-BE49-F238E27FC236}">
                <a16:creationId xmlns:a16="http://schemas.microsoft.com/office/drawing/2014/main" id="{D640F4D7-31B0-89EF-584A-25F8C1A7156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733022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52789" y="930190"/>
            <a:ext cx="8107680" cy="487973"/>
          </a:xfrm>
        </p:spPr>
        <p:txBody>
          <a:bodyPr numCol="1">
            <a:normAutofit/>
          </a:body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Proteus Simulation</a:t>
            </a: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252A3C-DEDC-80F6-9E57-BF6575D52F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2361" y="1351051"/>
            <a:ext cx="6679278" cy="5111502"/>
          </a:xfrm>
          <a:prstGeom prst="rect">
            <a:avLst/>
          </a:prstGeom>
          <a:noFill/>
          <a:ln w="19050">
            <a:solidFill>
              <a:schemeClr val="tx1"/>
            </a:solidFill>
          </a:ln>
        </p:spPr>
      </p:pic>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sz="4000" b="1" dirty="0">
                <a:solidFill>
                  <a:schemeClr val="bg1"/>
                </a:solidFill>
                <a:latin typeface="Calibri Light (Headings)"/>
              </a:rPr>
              <a:t>Individual Contribution-204197R</a:t>
            </a:r>
          </a:p>
        </p:txBody>
      </p:sp>
    </p:spTree>
    <p:extLst>
      <p:ext uri="{BB962C8B-B14F-4D97-AF65-F5344CB8AC3E}">
        <p14:creationId xmlns:p14="http://schemas.microsoft.com/office/powerpoint/2010/main" val="1373379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a:extLst>
              <a:ext uri="{FF2B5EF4-FFF2-40B4-BE49-F238E27FC236}">
                <a16:creationId xmlns:a16="http://schemas.microsoft.com/office/drawing/2014/main" id="{1637C559-5E1C-4880-AAEB-A9D2AFA6C066}"/>
              </a:ext>
            </a:extLst>
          </p:cNvPr>
          <p:cNvSpPr>
            <a:spLocks noGrp="1"/>
          </p:cNvSpPr>
          <p:nvPr>
            <p:ph type="title"/>
          </p:nvPr>
        </p:nvSpPr>
        <p:spPr>
          <a:xfrm>
            <a:off x="0" y="0"/>
            <a:ext cx="9144000" cy="1143000"/>
          </a:xfrm>
          <a:solidFill>
            <a:srgbClr val="0070C0"/>
          </a:solidFill>
        </p:spPr>
        <p:txBody>
          <a:bodyPr>
            <a:normAutofit/>
          </a:bodyPr>
          <a:lstStyle/>
          <a:p>
            <a:pPr eaLnBrk="1" hangingPunct="1"/>
            <a:r>
              <a:rPr lang="en-US" altLang="en-US" sz="4000" b="1" dirty="0">
                <a:solidFill>
                  <a:schemeClr val="bg1"/>
                </a:solidFill>
                <a:latin typeface="Calibri Light (Headings)"/>
                <a:cs typeface="Times New Roman" panose="02020603050405020304" pitchFamily="18" charset="0"/>
              </a:rPr>
              <a:t>Input – Output Diagram</a:t>
            </a:r>
          </a:p>
        </p:txBody>
      </p:sp>
      <p:pic>
        <p:nvPicPr>
          <p:cNvPr id="6" name="Picture 5" descr="Diagram, schematic&#10;&#10;Description automatically generated">
            <a:extLst>
              <a:ext uri="{FF2B5EF4-FFF2-40B4-BE49-F238E27FC236}">
                <a16:creationId xmlns:a16="http://schemas.microsoft.com/office/drawing/2014/main" id="{042981C4-E1DB-2385-8A7F-86E468609925}"/>
              </a:ext>
            </a:extLst>
          </p:cNvPr>
          <p:cNvPicPr>
            <a:picLocks noChangeAspect="1"/>
          </p:cNvPicPr>
          <p:nvPr/>
        </p:nvPicPr>
        <p:blipFill rotWithShape="1">
          <a:blip r:embed="rId3">
            <a:extLst>
              <a:ext uri="{28A0092B-C50C-407E-A947-70E740481C1C}">
                <a14:useLocalDpi xmlns:a14="http://schemas.microsoft.com/office/drawing/2010/main" val="0"/>
              </a:ext>
            </a:extLst>
          </a:blip>
          <a:srcRect l="-710" t="-436" r="1983" b="60"/>
          <a:stretch/>
        </p:blipFill>
        <p:spPr>
          <a:xfrm>
            <a:off x="1711354" y="1241570"/>
            <a:ext cx="5754847" cy="5566095"/>
          </a:xfrm>
          <a:prstGeom prst="rect">
            <a:avLst/>
          </a:prstGeom>
          <a:ln>
            <a:solidFill>
              <a:schemeClr val="tx1"/>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105508" y="1014080"/>
            <a:ext cx="8915400" cy="5430682"/>
          </a:xfrm>
        </p:spPr>
        <p:txBody>
          <a:bodyPr numCol="1">
            <a:normAutofit fontScale="92500" lnSpcReduction="20000"/>
          </a:bodyPr>
          <a:lstStyle/>
          <a:p>
            <a:pPr marL="0" indent="0">
              <a:buNone/>
            </a:pPr>
            <a:r>
              <a:rPr lang="en-US" sz="1800" b="1" dirty="0">
                <a:effectLst>
                  <a:outerShdw blurRad="38100" dist="38100" dir="2700000" algn="tl">
                    <a:srgbClr val="000000">
                      <a:alpha val="43137"/>
                    </a:srgbClr>
                  </a:outerShdw>
                </a:effectLst>
                <a:latin typeface="+mj-lt"/>
                <a:cs typeface="Times New Roman" panose="02020603050405020304" pitchFamily="18" charset="0"/>
              </a:rPr>
              <a:t>Member 3– 204189U Sanjaya B.H.</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b="1" dirty="0">
                <a:solidFill>
                  <a:schemeClr val="accent1"/>
                </a:solidFill>
                <a:effectLst>
                  <a:outerShdw blurRad="38100" dist="38100" dir="2700000" algn="tl">
                    <a:srgbClr val="000000">
                      <a:alpha val="43137"/>
                    </a:srgbClr>
                  </a:outerShdw>
                </a:effectLst>
                <a:latin typeface="+mj-lt"/>
                <a:cs typeface="Times New Roman" panose="02020603050405020304" pitchFamily="18" charset="0"/>
              </a:rPr>
              <a:t>Responsibilities</a:t>
            </a:r>
            <a:r>
              <a:rPr lang="en-US" b="1" dirty="0">
                <a:effectLst>
                  <a:outerShdw blurRad="38100" dist="38100" dir="2700000" algn="tl">
                    <a:srgbClr val="000000">
                      <a:alpha val="43137"/>
                    </a:srgbClr>
                  </a:outerShdw>
                </a:effectLst>
                <a:latin typeface="+mj-lt"/>
                <a:cs typeface="Times New Roman" panose="02020603050405020304" pitchFamily="18" charset="0"/>
              </a:rPr>
              <a:t> – Winding Unit </a:t>
            </a:r>
          </a:p>
          <a:p>
            <a:pPr marL="0" marR="0" indent="0" algn="just">
              <a:lnSpc>
                <a:spcPct val="150000"/>
              </a:lnSpc>
              <a:spcBef>
                <a:spcPts val="0"/>
              </a:spcBef>
              <a:spcAft>
                <a:spcPts val="800"/>
              </a:spcAft>
              <a:buNone/>
            </a:pP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0" algn="just">
              <a:lnSpc>
                <a:spcPct val="150000"/>
              </a:lnSpc>
              <a:spcBef>
                <a:spcPts val="0"/>
              </a:spcBef>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My responsibility is to design and implement the winding unit to do the winding part of the transformer winding process . In the winding process, I have designed and used 2 robotic hands to guide the copper wires along the bobbin and 2 robotic hands to guide the tape along the bobbin in winding process. Each hand has one stepper motor and servo motor. Totally there are 4 stepper motors and 4 servo motors in robotic hands. Then I have designed and used another separate unit for the tapping process. There are 2 stepper motors used in that unit for the tapping purpose. Also I have the responsibility to synchronize all these hands’ movement with the bobbin rotation. Then we have used 4 demultiplexers to connect all these stepper motors and 1 demultiplexer to the all-servo motors. I was aware of the working mechanism and pins of all the components that I have used. I did the stepper motor and servo motor coding part and simulated the circuit using proteus software. I drew the schematic diagram and PCB design of those components.</a:t>
            </a:r>
            <a:endParaRPr lang="en-US" sz="18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v"/>
            </a:pPr>
            <a:endParaRPr lang="en-GB"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8DF1FCA5-ED2C-47FB-BF11-A37D54EAFBDE}"/>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1968689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75868" y="999402"/>
            <a:ext cx="5471160" cy="481667"/>
          </a:xfrm>
        </p:spPr>
        <p:txBody>
          <a:bodyPr numCol="1">
            <a:normAutofit fontScale="77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 NEMA 17 bipolar stepper motor</a:t>
            </a:r>
          </a:p>
          <a:p>
            <a:pPr marL="0" indent="0">
              <a:buNone/>
            </a:pPr>
            <a:endParaRPr lang="en-GB" sz="1800" dirty="0">
              <a:cs typeface="Times New Roman" panose="02020603050405020304" pitchFamily="18" charset="0"/>
            </a:endParaRPr>
          </a:p>
        </p:txBody>
      </p:sp>
      <p:sp>
        <p:nvSpPr>
          <p:cNvPr id="8" name="Title 1">
            <a:extLst>
              <a:ext uri="{FF2B5EF4-FFF2-40B4-BE49-F238E27FC236}">
                <a16:creationId xmlns:a16="http://schemas.microsoft.com/office/drawing/2014/main" id="{DF335BFF-EE96-2A9B-C134-B94F073FEC15}"/>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6" name="Content Placeholder 4">
            <a:extLst>
              <a:ext uri="{FF2B5EF4-FFF2-40B4-BE49-F238E27FC236}">
                <a16:creationId xmlns:a16="http://schemas.microsoft.com/office/drawing/2014/main" id="{C88FFD7F-5813-B46C-A8DE-B2269ABEA0A8}"/>
              </a:ext>
            </a:extLst>
          </p:cNvPr>
          <p:cNvSpPr txBox="1">
            <a:spLocks/>
          </p:cNvSpPr>
          <p:nvPr/>
        </p:nvSpPr>
        <p:spPr>
          <a:xfrm>
            <a:off x="275868" y="1680370"/>
            <a:ext cx="5525966" cy="5054537"/>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t>Motor has a stationary part (the stator) and a moving part (the rotor).</a:t>
            </a:r>
            <a:endParaRPr lang="en-GB" sz="1600" b="1" dirty="0">
              <a:effectLst>
                <a:outerShdw blurRad="38100" dist="38100" dir="2700000" algn="tl">
                  <a:srgbClr val="000000">
                    <a:alpha val="43137"/>
                  </a:srgbClr>
                </a:outerShdw>
              </a:effectLst>
              <a:cs typeface="Times New Roman" panose="02020603050405020304" pitchFamily="18" charset="0"/>
            </a:endParaRPr>
          </a:p>
          <a:p>
            <a:pPr>
              <a:lnSpc>
                <a:spcPct val="150000"/>
              </a:lnSpc>
            </a:pPr>
            <a:r>
              <a:rPr lang="en-US" sz="1600" dirty="0"/>
              <a:t>On the stator, there are teeth on which coils are wired.</a:t>
            </a:r>
          </a:p>
          <a:p>
            <a:pPr>
              <a:lnSpc>
                <a:spcPct val="150000"/>
              </a:lnSpc>
            </a:pPr>
            <a:r>
              <a:rPr lang="en-US" sz="1600" dirty="0"/>
              <a:t>The rotor is either a permanent magnet or a variable reluctance iron core.</a:t>
            </a:r>
          </a:p>
          <a:p>
            <a:pPr>
              <a:lnSpc>
                <a:spcPct val="150000"/>
              </a:lnSpc>
            </a:pPr>
            <a:r>
              <a:rPr lang="en-US" sz="1600" dirty="0"/>
              <a:t>By energizing one or more of the stator phases, a magnetic field is generated by the current flowing in the coil and the rotor aligns with this field.</a:t>
            </a:r>
          </a:p>
          <a:p>
            <a:pPr>
              <a:lnSpc>
                <a:spcPct val="150000"/>
              </a:lnSpc>
            </a:pPr>
            <a:r>
              <a:rPr lang="en-US" sz="1600" dirty="0"/>
              <a:t>By supplying different phases in sequence, the rotor can be rotated by a specific amount to reach the desired final position.</a:t>
            </a:r>
            <a:endParaRPr lang="en-GB" sz="1600" dirty="0">
              <a:cs typeface="Times New Roman" panose="02020603050405020304" pitchFamily="18" charset="0"/>
            </a:endParaRPr>
          </a:p>
        </p:txBody>
      </p:sp>
      <p:pic>
        <p:nvPicPr>
          <p:cNvPr id="1026" name="Picture 2" descr="Section of a Stepper Motor">
            <a:extLst>
              <a:ext uri="{FF2B5EF4-FFF2-40B4-BE49-F238E27FC236}">
                <a16:creationId xmlns:a16="http://schemas.microsoft.com/office/drawing/2014/main" id="{A9BAC510-325D-ADD3-D1ED-539D9A59F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295" y="2858577"/>
            <a:ext cx="2610082" cy="20893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76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85C826-5D88-37A8-BBED-79B95650CF49}"/>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4" name="Picture 4" descr="NEMA 23 Stepper Motor Pinout, features and example with Arduino">
            <a:extLst>
              <a:ext uri="{FF2B5EF4-FFF2-40B4-BE49-F238E27FC236}">
                <a16:creationId xmlns:a16="http://schemas.microsoft.com/office/drawing/2014/main" id="{D9619E25-C6BB-381F-A9E5-B6B31387D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243"/>
          <a:stretch/>
        </p:blipFill>
        <p:spPr bwMode="auto">
          <a:xfrm>
            <a:off x="713442" y="2391327"/>
            <a:ext cx="3598500" cy="278734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descr="NEMA 23 Stepper Motor Pinout, features and example with Arduino">
            <a:extLst>
              <a:ext uri="{FF2B5EF4-FFF2-40B4-BE49-F238E27FC236}">
                <a16:creationId xmlns:a16="http://schemas.microsoft.com/office/drawing/2014/main" id="{7803CC3C-CFE5-2754-E845-E19F9D2AEF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21" t="16229" r="5946" b="18896"/>
          <a:stretch/>
        </p:blipFill>
        <p:spPr bwMode="auto">
          <a:xfrm>
            <a:off x="4832061" y="2391327"/>
            <a:ext cx="3383079" cy="278734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639BEC6-F4B5-B3A2-1F47-9E85BA5E9989}"/>
              </a:ext>
            </a:extLst>
          </p:cNvPr>
          <p:cNvSpPr txBox="1">
            <a:spLocks/>
          </p:cNvSpPr>
          <p:nvPr/>
        </p:nvSpPr>
        <p:spPr>
          <a:xfrm>
            <a:off x="492204" y="1259635"/>
            <a:ext cx="7294880" cy="642222"/>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NEMA 17 bipolar stepper motor </a:t>
            </a:r>
            <a:r>
              <a:rPr lang="en-US" sz="2400" b="1" dirty="0">
                <a:solidFill>
                  <a:srgbClr val="333333"/>
                </a:solidFill>
                <a:effectLst>
                  <a:outerShdw blurRad="38100" dist="38100" dir="2700000" algn="tl">
                    <a:srgbClr val="000000">
                      <a:alpha val="43137"/>
                    </a:srgbClr>
                  </a:outerShdw>
                </a:effectLst>
                <a:latin typeface="+mj-lt"/>
              </a:rPr>
              <a:t>Pinout</a:t>
            </a:r>
          </a:p>
          <a:p>
            <a:pPr marL="0" indent="0">
              <a:buFont typeface="Arial" panose="020B0604020202020204" pitchFamily="34" charset="0"/>
              <a:buNone/>
            </a:pPr>
            <a:endParaRPr lang="en-GB" sz="2400" dirty="0">
              <a:cs typeface="Times New Roman" panose="02020603050405020304" pitchFamily="18" charset="0"/>
            </a:endParaRPr>
          </a:p>
        </p:txBody>
      </p:sp>
    </p:spTree>
    <p:extLst>
      <p:ext uri="{BB962C8B-B14F-4D97-AF65-F5344CB8AC3E}">
        <p14:creationId xmlns:p14="http://schemas.microsoft.com/office/powerpoint/2010/main" val="3444167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B78529-A1DD-C538-FE1D-29AE843FEBD7}"/>
              </a:ext>
            </a:extLst>
          </p:cNvPr>
          <p:cNvSpPr txBox="1"/>
          <p:nvPr/>
        </p:nvSpPr>
        <p:spPr>
          <a:xfrm>
            <a:off x="462512" y="956313"/>
            <a:ext cx="6852687" cy="669414"/>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a:t>
            </a:r>
            <a:r>
              <a:rPr lang="en-GB" sz="2400" b="1" dirty="0">
                <a:effectLst>
                  <a:outerShdw blurRad="38100" dist="38100" dir="2700000" algn="tl">
                    <a:srgbClr val="000000">
                      <a:alpha val="43137"/>
                    </a:srgbClr>
                  </a:outerShdw>
                </a:effectLst>
                <a:latin typeface="+mj-lt"/>
                <a:cs typeface="Times New Roman" panose="02020603050405020304" pitchFamily="18" charset="0"/>
              </a:rPr>
              <a:t>NEMA 17 bipolar stepper motor</a:t>
            </a:r>
          </a:p>
          <a:p>
            <a:r>
              <a:rPr lang="en-US" sz="1350" b="1" dirty="0">
                <a:solidFill>
                  <a:srgbClr val="191919"/>
                </a:solidFill>
                <a:effectLst>
                  <a:outerShdw blurRad="38100" dist="38100" dir="2700000" algn="tl">
                    <a:srgbClr val="000000">
                      <a:alpha val="43137"/>
                    </a:srgbClr>
                  </a:outerShdw>
                </a:effectLst>
                <a:latin typeface="+mj-lt"/>
              </a:rPr>
              <a:t> </a:t>
            </a:r>
          </a:p>
        </p:txBody>
      </p:sp>
      <p:graphicFrame>
        <p:nvGraphicFramePr>
          <p:cNvPr id="11" name="Table 10">
            <a:extLst>
              <a:ext uri="{FF2B5EF4-FFF2-40B4-BE49-F238E27FC236}">
                <a16:creationId xmlns:a16="http://schemas.microsoft.com/office/drawing/2014/main" id="{673E8D7F-5D5B-AD6D-5398-D8C1F4524413}"/>
              </a:ext>
            </a:extLst>
          </p:cNvPr>
          <p:cNvGraphicFramePr>
            <a:graphicFrameLocks noGrp="1"/>
          </p:cNvGraphicFramePr>
          <p:nvPr/>
        </p:nvGraphicFramePr>
        <p:xfrm>
          <a:off x="462513" y="1574191"/>
          <a:ext cx="6385340" cy="4939128"/>
        </p:xfrm>
        <a:graphic>
          <a:graphicData uri="http://schemas.openxmlformats.org/drawingml/2006/table">
            <a:tbl>
              <a:tblPr/>
              <a:tblGrid>
                <a:gridCol w="3169699">
                  <a:extLst>
                    <a:ext uri="{9D8B030D-6E8A-4147-A177-3AD203B41FA5}">
                      <a16:colId xmlns:a16="http://schemas.microsoft.com/office/drawing/2014/main" val="1919862587"/>
                    </a:ext>
                  </a:extLst>
                </a:gridCol>
                <a:gridCol w="3215641">
                  <a:extLst>
                    <a:ext uri="{9D8B030D-6E8A-4147-A177-3AD203B41FA5}">
                      <a16:colId xmlns:a16="http://schemas.microsoft.com/office/drawing/2014/main" val="2128280139"/>
                    </a:ext>
                  </a:extLst>
                </a:gridCol>
              </a:tblGrid>
              <a:tr h="303728">
                <a:tc>
                  <a:txBody>
                    <a:bodyPr/>
                    <a:lstStyle/>
                    <a:p>
                      <a:pPr>
                        <a:lnSpc>
                          <a:spcPct val="150000"/>
                        </a:lnSpc>
                      </a:pPr>
                      <a:r>
                        <a:rPr lang="en-US" sz="1600" dirty="0">
                          <a:effectLst/>
                        </a:rPr>
                        <a:t>Voltage</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D090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4V</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extLst>
                  <a:ext uri="{0D108BD9-81ED-4DB2-BD59-A6C34878D82A}">
                    <a16:rowId xmlns:a16="http://schemas.microsoft.com/office/drawing/2014/main" val="1586288469"/>
                  </a:ext>
                </a:extLst>
              </a:tr>
              <a:tr h="303728">
                <a:tc>
                  <a:txBody>
                    <a:bodyPr/>
                    <a:lstStyle/>
                    <a:p>
                      <a:pPr>
                        <a:lnSpc>
                          <a:spcPct val="150000"/>
                        </a:lnSpc>
                      </a:pPr>
                      <a:r>
                        <a:rPr lang="en-US" sz="1600" dirty="0">
                          <a:effectLst/>
                        </a:rPr>
                        <a:t>Rated Current/phase</a:t>
                      </a:r>
                    </a:p>
                  </a:txBody>
                  <a:tcPr marL="41840" marR="41840" marT="41840" marB="41840" anchor="ctr">
                    <a:lnL w="7620" cap="flat" cmpd="sng" algn="ctr">
                      <a:solidFill>
                        <a:srgbClr val="D090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D090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0.95A</a:t>
                      </a: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209EDB"/>
                      </a:solidFill>
                      <a:prstDash val="solid"/>
                      <a:round/>
                      <a:headEnd type="none" w="med" len="med"/>
                      <a:tailEnd type="none" w="med" len="med"/>
                    </a:lnB>
                    <a:solidFill>
                      <a:srgbClr val="FFFFFF"/>
                    </a:solidFill>
                  </a:tcPr>
                </a:tc>
                <a:extLst>
                  <a:ext uri="{0D108BD9-81ED-4DB2-BD59-A6C34878D82A}">
                    <a16:rowId xmlns:a16="http://schemas.microsoft.com/office/drawing/2014/main" val="3884850606"/>
                  </a:ext>
                </a:extLst>
              </a:tr>
              <a:tr h="303728">
                <a:tc>
                  <a:txBody>
                    <a:bodyPr/>
                    <a:lstStyle/>
                    <a:p>
                      <a:pPr>
                        <a:lnSpc>
                          <a:spcPct val="150000"/>
                        </a:lnSpc>
                      </a:pPr>
                      <a:r>
                        <a:rPr lang="en-US" sz="1600">
                          <a:effectLst/>
                        </a:rPr>
                        <a:t>Step Angle</a:t>
                      </a: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A09F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1.8°</a:t>
                      </a:r>
                    </a:p>
                  </a:txBody>
                  <a:tcPr marL="41840" marR="41840" marT="41840" marB="41840" anchor="ctr">
                    <a:lnL w="7620" cap="flat" cmpd="sng" algn="ctr">
                      <a:solidFill>
                        <a:srgbClr val="209E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209EDB"/>
                      </a:solidFill>
                      <a:prstDash val="solid"/>
                      <a:round/>
                      <a:headEnd type="none" w="med" len="med"/>
                      <a:tailEnd type="none" w="med" len="med"/>
                    </a:lnT>
                    <a:lnB w="7620" cap="flat" cmpd="sng" algn="ctr">
                      <a:solidFill>
                        <a:srgbClr val="60A9DB"/>
                      </a:solidFill>
                      <a:prstDash val="solid"/>
                      <a:round/>
                      <a:headEnd type="none" w="med" len="med"/>
                      <a:tailEnd type="none" w="med" len="med"/>
                    </a:lnB>
                    <a:solidFill>
                      <a:srgbClr val="FFFFFF"/>
                    </a:solidFill>
                  </a:tcPr>
                </a:tc>
                <a:extLst>
                  <a:ext uri="{0D108BD9-81ED-4DB2-BD59-A6C34878D82A}">
                    <a16:rowId xmlns:a16="http://schemas.microsoft.com/office/drawing/2014/main" val="592902637"/>
                  </a:ext>
                </a:extLst>
              </a:tr>
              <a:tr h="303728">
                <a:tc>
                  <a:txBody>
                    <a:bodyPr/>
                    <a:lstStyle/>
                    <a:p>
                      <a:pPr>
                        <a:lnSpc>
                          <a:spcPct val="150000"/>
                        </a:lnSpc>
                      </a:pPr>
                      <a:r>
                        <a:rPr lang="en-US" sz="1600" dirty="0">
                          <a:effectLst/>
                        </a:rPr>
                        <a:t>No. of Phases</a:t>
                      </a:r>
                    </a:p>
                  </a:txBody>
                  <a:tcPr marL="41840" marR="41840" marT="41840" marB="41840" anchor="ctr">
                    <a:lnL w="7620" cap="flat" cmpd="sng" algn="ctr">
                      <a:solidFill>
                        <a:srgbClr val="A09F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A09FDB"/>
                      </a:solidFill>
                      <a:prstDash val="solid"/>
                      <a:round/>
                      <a:headEnd type="none" w="med" len="med"/>
                      <a:tailEnd type="none" w="med" len="med"/>
                    </a:lnT>
                    <a:lnB w="7620" cap="flat" cmpd="sng" algn="ctr">
                      <a:solidFill>
                        <a:srgbClr val="80A4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a:t>
                      </a:r>
                    </a:p>
                  </a:txBody>
                  <a:tcPr marL="41840" marR="41840" marT="41840" marB="41840" anchor="ctr">
                    <a:lnL w="7620" cap="flat" cmpd="sng" algn="ctr">
                      <a:solidFill>
                        <a:srgbClr val="60A9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60A9DB"/>
                      </a:solidFill>
                      <a:prstDash val="solid"/>
                      <a:round/>
                      <a:headEnd type="none" w="med" len="med"/>
                      <a:tailEnd type="none" w="med" len="med"/>
                    </a:lnT>
                    <a:lnB w="7620" cap="flat" cmpd="sng" algn="ctr">
                      <a:solidFill>
                        <a:srgbClr val="F0A9DB"/>
                      </a:solidFill>
                      <a:prstDash val="solid"/>
                      <a:round/>
                      <a:headEnd type="none" w="med" len="med"/>
                      <a:tailEnd type="none" w="med" len="med"/>
                    </a:lnB>
                    <a:solidFill>
                      <a:srgbClr val="FFFFFF"/>
                    </a:solidFill>
                  </a:tcPr>
                </a:tc>
                <a:extLst>
                  <a:ext uri="{0D108BD9-81ED-4DB2-BD59-A6C34878D82A}">
                    <a16:rowId xmlns:a16="http://schemas.microsoft.com/office/drawing/2014/main" val="1996835274"/>
                  </a:ext>
                </a:extLst>
              </a:tr>
              <a:tr h="303728">
                <a:tc>
                  <a:txBody>
                    <a:bodyPr/>
                    <a:lstStyle/>
                    <a:p>
                      <a:pPr>
                        <a:lnSpc>
                          <a:spcPct val="150000"/>
                        </a:lnSpc>
                      </a:pPr>
                      <a:r>
                        <a:rPr lang="en-US" sz="1600" dirty="0">
                          <a:effectLst/>
                        </a:rPr>
                        <a:t>Phase Resistance</a:t>
                      </a:r>
                    </a:p>
                  </a:txBody>
                  <a:tcPr marL="41840" marR="41840" marT="41840" marB="41840" anchor="ctr">
                    <a:lnL w="7620" cap="flat" cmpd="sng" algn="ctr">
                      <a:solidFill>
                        <a:srgbClr val="80A4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80A4DB"/>
                      </a:solidFill>
                      <a:prstDash val="solid"/>
                      <a:round/>
                      <a:headEnd type="none" w="med" len="med"/>
                      <a:tailEnd type="none" w="med" len="med"/>
                    </a:lnT>
                    <a:lnB w="7620" cap="flat" cmpd="sng" algn="ctr">
                      <a:solidFill>
                        <a:srgbClr val="E0ADDB"/>
                      </a:solidFill>
                      <a:prstDash val="solid"/>
                      <a:round/>
                      <a:headEnd type="none" w="med" len="med"/>
                      <a:tailEnd type="none" w="med" len="med"/>
                    </a:lnB>
                    <a:solidFill>
                      <a:srgbClr val="FFFFFF"/>
                    </a:solidFill>
                  </a:tcPr>
                </a:tc>
                <a:tc>
                  <a:txBody>
                    <a:bodyPr/>
                    <a:lstStyle/>
                    <a:p>
                      <a:pPr>
                        <a:lnSpc>
                          <a:spcPct val="150000"/>
                        </a:lnSpc>
                      </a:pPr>
                      <a:r>
                        <a:rPr lang="en-US" sz="1600">
                          <a:effectLst/>
                        </a:rPr>
                        <a:t>3.3ohm</a:t>
                      </a:r>
                    </a:p>
                  </a:txBody>
                  <a:tcPr marL="41840" marR="41840" marT="41840" marB="41840" anchor="ctr">
                    <a:lnL w="7620" cap="flat" cmpd="sng" algn="ctr">
                      <a:solidFill>
                        <a:srgbClr val="F0A9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F0A9DB"/>
                      </a:solidFill>
                      <a:prstDash val="solid"/>
                      <a:round/>
                      <a:headEnd type="none" w="med" len="med"/>
                      <a:tailEnd type="none" w="med" len="med"/>
                    </a:lnT>
                    <a:lnB w="7620" cap="flat" cmpd="sng" algn="ctr">
                      <a:solidFill>
                        <a:srgbClr val="B0A4DB"/>
                      </a:solidFill>
                      <a:prstDash val="solid"/>
                      <a:round/>
                      <a:headEnd type="none" w="med" len="med"/>
                      <a:tailEnd type="none" w="med" len="med"/>
                    </a:lnB>
                    <a:solidFill>
                      <a:srgbClr val="FFFFFF"/>
                    </a:solidFill>
                  </a:tcPr>
                </a:tc>
                <a:extLst>
                  <a:ext uri="{0D108BD9-81ED-4DB2-BD59-A6C34878D82A}">
                    <a16:rowId xmlns:a16="http://schemas.microsoft.com/office/drawing/2014/main" val="3168738221"/>
                  </a:ext>
                </a:extLst>
              </a:tr>
              <a:tr h="303728">
                <a:tc>
                  <a:txBody>
                    <a:bodyPr/>
                    <a:lstStyle/>
                    <a:p>
                      <a:pPr>
                        <a:lnSpc>
                          <a:spcPct val="150000"/>
                        </a:lnSpc>
                      </a:pPr>
                      <a:r>
                        <a:rPr lang="en-US" sz="1600" dirty="0">
                          <a:effectLst/>
                        </a:rPr>
                        <a:t>Inductance</a:t>
                      </a:r>
                    </a:p>
                  </a:txBody>
                  <a:tcPr marL="41840" marR="41840" marT="41840" marB="41840" anchor="ctr">
                    <a:lnL w="7620" cap="flat" cmpd="sng" algn="ctr">
                      <a:solidFill>
                        <a:srgbClr val="E0AD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E0AD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4mH</a:t>
                      </a:r>
                    </a:p>
                  </a:txBody>
                  <a:tcPr marL="41840" marR="41840" marT="41840" marB="41840" anchor="ctr">
                    <a:lnL w="7620" cap="flat" cmpd="sng" algn="ctr">
                      <a:solidFill>
                        <a:srgbClr val="B0A4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B0A4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extLst>
                  <a:ext uri="{0D108BD9-81ED-4DB2-BD59-A6C34878D82A}">
                    <a16:rowId xmlns:a16="http://schemas.microsoft.com/office/drawing/2014/main" val="455084033"/>
                  </a:ext>
                </a:extLst>
              </a:tr>
              <a:tr h="303728">
                <a:tc>
                  <a:txBody>
                    <a:bodyPr/>
                    <a:lstStyle/>
                    <a:p>
                      <a:pPr>
                        <a:lnSpc>
                          <a:spcPct val="150000"/>
                        </a:lnSpc>
                      </a:pPr>
                      <a:r>
                        <a:rPr lang="en-US" sz="1600">
                          <a:effectLst/>
                        </a:rPr>
                        <a:t>Length</a:t>
                      </a: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90B2DB"/>
                      </a:solidFill>
                      <a:prstDash val="solid"/>
                      <a:round/>
                      <a:headEnd type="none" w="med" len="med"/>
                      <a:tailEnd type="none" w="med" len="med"/>
                    </a:lnB>
                    <a:solidFill>
                      <a:srgbClr val="FFFFFF"/>
                    </a:solidFill>
                  </a:tcPr>
                </a:tc>
                <a:tc>
                  <a:txBody>
                    <a:bodyPr/>
                    <a:lstStyle/>
                    <a:p>
                      <a:pPr>
                        <a:lnSpc>
                          <a:spcPct val="150000"/>
                        </a:lnSpc>
                      </a:pPr>
                      <a:r>
                        <a:rPr lang="en-US" sz="1600">
                          <a:effectLst/>
                        </a:rPr>
                        <a:t>33mm</a:t>
                      </a: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50C5DB"/>
                      </a:solidFill>
                      <a:prstDash val="solid"/>
                      <a:round/>
                      <a:headEnd type="none" w="med" len="med"/>
                      <a:tailEnd type="none" w="med" len="med"/>
                    </a:lnB>
                    <a:solidFill>
                      <a:srgbClr val="FFFFFF"/>
                    </a:solidFill>
                  </a:tcPr>
                </a:tc>
                <a:extLst>
                  <a:ext uri="{0D108BD9-81ED-4DB2-BD59-A6C34878D82A}">
                    <a16:rowId xmlns:a16="http://schemas.microsoft.com/office/drawing/2014/main" val="1456954922"/>
                  </a:ext>
                </a:extLst>
              </a:tr>
              <a:tr h="303728">
                <a:tc>
                  <a:txBody>
                    <a:bodyPr/>
                    <a:lstStyle/>
                    <a:p>
                      <a:pPr>
                        <a:lnSpc>
                          <a:spcPct val="150000"/>
                        </a:lnSpc>
                      </a:pPr>
                      <a:r>
                        <a:rPr lang="en-US" sz="1600">
                          <a:effectLst/>
                        </a:rPr>
                        <a:t>Rotor Inertia</a:t>
                      </a:r>
                    </a:p>
                  </a:txBody>
                  <a:tcPr marL="41840" marR="41840" marT="41840" marB="41840" anchor="ctr">
                    <a:lnL w="7620" cap="flat" cmpd="sng" algn="ctr">
                      <a:solidFill>
                        <a:srgbClr val="90B2DB"/>
                      </a:solidFill>
                      <a:prstDash val="solid"/>
                      <a:round/>
                      <a:headEnd type="none" w="med" len="med"/>
                      <a:tailEnd type="none" w="med" len="med"/>
                    </a:lnL>
                    <a:lnR w="7620" cap="flat" cmpd="sng" algn="ctr">
                      <a:solidFill>
                        <a:srgbClr val="50C5DB"/>
                      </a:solidFill>
                      <a:prstDash val="solid"/>
                      <a:round/>
                      <a:headEnd type="none" w="med" len="med"/>
                      <a:tailEnd type="none" w="med" len="med"/>
                    </a:lnR>
                    <a:lnT w="7620" cap="flat" cmpd="sng" algn="ctr">
                      <a:solidFill>
                        <a:srgbClr val="90B2DB"/>
                      </a:solidFill>
                      <a:prstDash val="solid"/>
                      <a:round/>
                      <a:headEnd type="none" w="med" len="med"/>
                      <a:tailEnd type="none" w="med" len="med"/>
                    </a:lnT>
                    <a:lnB w="7620" cap="flat" cmpd="sng" algn="ctr">
                      <a:solidFill>
                        <a:srgbClr val="E0C2DB"/>
                      </a:solidFill>
                      <a:prstDash val="solid"/>
                      <a:round/>
                      <a:headEnd type="none" w="med" len="med"/>
                      <a:tailEnd type="none" w="med" len="med"/>
                    </a:lnB>
                    <a:solidFill>
                      <a:srgbClr val="FFFFFF"/>
                    </a:solidFill>
                  </a:tcPr>
                </a:tc>
                <a:tc>
                  <a:txBody>
                    <a:bodyPr/>
                    <a:lstStyle/>
                    <a:p>
                      <a:pPr>
                        <a:lnSpc>
                          <a:spcPct val="150000"/>
                        </a:lnSpc>
                      </a:pPr>
                      <a:r>
                        <a:rPr lang="en-US" sz="1600">
                          <a:effectLst/>
                        </a:rPr>
                        <a:t>35g-cm</a:t>
                      </a:r>
                      <a:r>
                        <a:rPr lang="en-US" sz="1600" baseline="30000">
                          <a:effectLst/>
                        </a:rPr>
                        <a:t>2</a:t>
                      </a:r>
                      <a:endParaRPr lang="en-US" sz="1600">
                        <a:effectLst/>
                      </a:endParaRPr>
                    </a:p>
                  </a:txBody>
                  <a:tcPr marL="41840" marR="41840" marT="41840" marB="41840" anchor="ctr">
                    <a:lnL w="7620" cap="flat" cmpd="sng" algn="ctr">
                      <a:solidFill>
                        <a:srgbClr val="50C5DB"/>
                      </a:solidFill>
                      <a:prstDash val="solid"/>
                      <a:round/>
                      <a:headEnd type="none" w="med" len="med"/>
                      <a:tailEnd type="none" w="med" len="med"/>
                    </a:lnL>
                    <a:lnR w="7620" cap="flat" cmpd="sng" algn="ctr">
                      <a:solidFill>
                        <a:srgbClr val="50C5DB"/>
                      </a:solidFill>
                      <a:prstDash val="solid"/>
                      <a:round/>
                      <a:headEnd type="none" w="med" len="med"/>
                      <a:tailEnd type="none" w="med" len="med"/>
                    </a:lnR>
                    <a:lnT w="7620" cap="flat" cmpd="sng" algn="ctr">
                      <a:solidFill>
                        <a:srgbClr val="50C5DB"/>
                      </a:solidFill>
                      <a:prstDash val="solid"/>
                      <a:round/>
                      <a:headEnd type="none" w="med" len="med"/>
                      <a:tailEnd type="none" w="med" len="med"/>
                    </a:lnT>
                    <a:lnB w="7620" cap="flat" cmpd="sng" algn="ctr">
                      <a:solidFill>
                        <a:srgbClr val="30BEDB"/>
                      </a:solidFill>
                      <a:prstDash val="solid"/>
                      <a:round/>
                      <a:headEnd type="none" w="med" len="med"/>
                      <a:tailEnd type="none" w="med" len="med"/>
                    </a:lnB>
                    <a:solidFill>
                      <a:srgbClr val="FFFFFF"/>
                    </a:solidFill>
                  </a:tcPr>
                </a:tc>
                <a:extLst>
                  <a:ext uri="{0D108BD9-81ED-4DB2-BD59-A6C34878D82A}">
                    <a16:rowId xmlns:a16="http://schemas.microsoft.com/office/drawing/2014/main" val="2914336184"/>
                  </a:ext>
                </a:extLst>
              </a:tr>
              <a:tr h="303728">
                <a:tc>
                  <a:txBody>
                    <a:bodyPr/>
                    <a:lstStyle/>
                    <a:p>
                      <a:pPr>
                        <a:lnSpc>
                          <a:spcPct val="150000"/>
                        </a:lnSpc>
                      </a:pPr>
                      <a:r>
                        <a:rPr lang="en-US" sz="1600" dirty="0">
                          <a:effectLst/>
                        </a:rPr>
                        <a:t>Shaft Diameter</a:t>
                      </a:r>
                    </a:p>
                  </a:txBody>
                  <a:tcPr marL="41840" marR="41840" marT="41840" marB="41840" anchor="ctr">
                    <a:lnL w="7620" cap="flat" cmpd="sng" algn="ctr">
                      <a:solidFill>
                        <a:srgbClr val="E0C2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E0C2DB"/>
                      </a:solidFill>
                      <a:prstDash val="solid"/>
                      <a:round/>
                      <a:headEnd type="none" w="med" len="med"/>
                      <a:tailEnd type="none" w="med" len="med"/>
                    </a:lnT>
                    <a:lnB w="7620" cap="flat" cmpd="sng" algn="ctr">
                      <a:solidFill>
                        <a:srgbClr val="10BDDB"/>
                      </a:solidFill>
                      <a:prstDash val="solid"/>
                      <a:round/>
                      <a:headEnd type="none" w="med" len="med"/>
                      <a:tailEnd type="none" w="med" len="med"/>
                    </a:lnB>
                    <a:solidFill>
                      <a:srgbClr val="FFFFFF"/>
                    </a:solidFill>
                  </a:tcPr>
                </a:tc>
                <a:tc>
                  <a:txBody>
                    <a:bodyPr/>
                    <a:lstStyle/>
                    <a:p>
                      <a:pPr>
                        <a:lnSpc>
                          <a:spcPct val="150000"/>
                        </a:lnSpc>
                      </a:pPr>
                      <a:r>
                        <a:rPr lang="el-GR" sz="1600">
                          <a:effectLst/>
                        </a:rPr>
                        <a:t>Φ5</a:t>
                      </a:r>
                      <a:r>
                        <a:rPr lang="en-US" sz="1600">
                          <a:effectLst/>
                        </a:rPr>
                        <a:t>mm</a:t>
                      </a:r>
                    </a:p>
                  </a:txBody>
                  <a:tcPr marL="41840" marR="41840" marT="41840" marB="41840" anchor="ctr">
                    <a:lnL w="7620" cap="flat" cmpd="sng" algn="ctr">
                      <a:solidFill>
                        <a:srgbClr val="30BE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30BEDB"/>
                      </a:solidFill>
                      <a:prstDash val="solid"/>
                      <a:round/>
                      <a:headEnd type="none" w="med" len="med"/>
                      <a:tailEnd type="none" w="med" len="med"/>
                    </a:lnT>
                    <a:lnB w="7620" cap="flat" cmpd="sng" algn="ctr">
                      <a:solidFill>
                        <a:srgbClr val="30BEDB"/>
                      </a:solidFill>
                      <a:prstDash val="solid"/>
                      <a:round/>
                      <a:headEnd type="none" w="med" len="med"/>
                      <a:tailEnd type="none" w="med" len="med"/>
                    </a:lnB>
                    <a:solidFill>
                      <a:srgbClr val="FFFFFF"/>
                    </a:solidFill>
                  </a:tcPr>
                </a:tc>
                <a:extLst>
                  <a:ext uri="{0D108BD9-81ED-4DB2-BD59-A6C34878D82A}">
                    <a16:rowId xmlns:a16="http://schemas.microsoft.com/office/drawing/2014/main" val="2965809419"/>
                  </a:ext>
                </a:extLst>
              </a:tr>
              <a:tr h="303728">
                <a:tc>
                  <a:txBody>
                    <a:bodyPr/>
                    <a:lstStyle/>
                    <a:p>
                      <a:pPr>
                        <a:lnSpc>
                          <a:spcPct val="150000"/>
                        </a:lnSpc>
                      </a:pPr>
                      <a:r>
                        <a:rPr lang="en-US" sz="1600">
                          <a:effectLst/>
                        </a:rPr>
                        <a:t>Shaft Length</a:t>
                      </a:r>
                    </a:p>
                  </a:txBody>
                  <a:tcPr marL="41840" marR="41840" marT="41840" marB="41840" anchor="ctr">
                    <a:lnL w="7620" cap="flat" cmpd="sng" algn="ctr">
                      <a:solidFill>
                        <a:srgbClr val="10BD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10BDDB"/>
                      </a:solidFill>
                      <a:prstDash val="solid"/>
                      <a:round/>
                      <a:headEnd type="none" w="med" len="med"/>
                      <a:tailEnd type="none" w="med" len="med"/>
                    </a:lnT>
                    <a:lnB w="7620" cap="flat" cmpd="sng" algn="ctr">
                      <a:solidFill>
                        <a:srgbClr val="10CFDB"/>
                      </a:solidFill>
                      <a:prstDash val="solid"/>
                      <a:round/>
                      <a:headEnd type="none" w="med" len="med"/>
                      <a:tailEnd type="none" w="med" len="med"/>
                    </a:lnB>
                    <a:solidFill>
                      <a:srgbClr val="FFFFFF"/>
                    </a:solidFill>
                  </a:tcPr>
                </a:tc>
                <a:tc>
                  <a:txBody>
                    <a:bodyPr/>
                    <a:lstStyle/>
                    <a:p>
                      <a:pPr>
                        <a:lnSpc>
                          <a:spcPct val="150000"/>
                        </a:lnSpc>
                      </a:pPr>
                      <a:r>
                        <a:rPr lang="en-US" sz="1600">
                          <a:effectLst/>
                        </a:rPr>
                        <a:t>22mm</a:t>
                      </a:r>
                    </a:p>
                  </a:txBody>
                  <a:tcPr marL="41840" marR="41840" marT="41840" marB="41840" anchor="ctr">
                    <a:lnL w="7620" cap="flat" cmpd="sng" algn="ctr">
                      <a:solidFill>
                        <a:srgbClr val="30BEDB"/>
                      </a:solidFill>
                      <a:prstDash val="solid"/>
                      <a:round/>
                      <a:headEnd type="none" w="med" len="med"/>
                      <a:tailEnd type="none" w="med" len="med"/>
                    </a:lnL>
                    <a:lnR w="7620" cap="flat" cmpd="sng" algn="ctr">
                      <a:solidFill>
                        <a:srgbClr val="30BEDB"/>
                      </a:solidFill>
                      <a:prstDash val="solid"/>
                      <a:round/>
                      <a:headEnd type="none" w="med" len="med"/>
                      <a:tailEnd type="none" w="med" len="med"/>
                    </a:lnR>
                    <a:lnT w="7620" cap="flat" cmpd="sng" algn="ctr">
                      <a:solidFill>
                        <a:srgbClr val="30BEDB"/>
                      </a:solidFill>
                      <a:prstDash val="solid"/>
                      <a:round/>
                      <a:headEnd type="none" w="med" len="med"/>
                      <a:tailEnd type="none" w="med" len="med"/>
                    </a:lnT>
                    <a:lnB w="7620" cap="flat" cmpd="sng" algn="ctr">
                      <a:solidFill>
                        <a:srgbClr val="A0D2DB"/>
                      </a:solidFill>
                      <a:prstDash val="solid"/>
                      <a:round/>
                      <a:headEnd type="none" w="med" len="med"/>
                      <a:tailEnd type="none" w="med" len="med"/>
                    </a:lnB>
                    <a:solidFill>
                      <a:srgbClr val="FFFFFF"/>
                    </a:solidFill>
                  </a:tcPr>
                </a:tc>
                <a:extLst>
                  <a:ext uri="{0D108BD9-81ED-4DB2-BD59-A6C34878D82A}">
                    <a16:rowId xmlns:a16="http://schemas.microsoft.com/office/drawing/2014/main" val="423631095"/>
                  </a:ext>
                </a:extLst>
              </a:tr>
              <a:tr h="303728">
                <a:tc>
                  <a:txBody>
                    <a:bodyPr/>
                    <a:lstStyle/>
                    <a:p>
                      <a:pPr>
                        <a:lnSpc>
                          <a:spcPct val="150000"/>
                        </a:lnSpc>
                      </a:pPr>
                      <a:r>
                        <a:rPr lang="en-US" sz="1600">
                          <a:effectLst/>
                        </a:rPr>
                        <a:t>Frame size</a:t>
                      </a:r>
                    </a:p>
                  </a:txBody>
                  <a:tcPr marL="41840" marR="41840" marT="41840" marB="41840" anchor="ctr">
                    <a:lnL w="7620" cap="flat" cmpd="sng" algn="ctr">
                      <a:solidFill>
                        <a:srgbClr val="10CFDB"/>
                      </a:solidFill>
                      <a:prstDash val="solid"/>
                      <a:round/>
                      <a:headEnd type="none" w="med" len="med"/>
                      <a:tailEnd type="none" w="med" len="med"/>
                    </a:lnL>
                    <a:lnR w="7620" cap="flat" cmpd="sng" algn="ctr">
                      <a:solidFill>
                        <a:srgbClr val="A0D2DB"/>
                      </a:solidFill>
                      <a:prstDash val="solid"/>
                      <a:round/>
                      <a:headEnd type="none" w="med" len="med"/>
                      <a:tailEnd type="none" w="med" len="med"/>
                    </a:lnR>
                    <a:lnT w="7620" cap="flat" cmpd="sng" algn="ctr">
                      <a:solidFill>
                        <a:srgbClr val="10CFDB"/>
                      </a:solidFill>
                      <a:prstDash val="solid"/>
                      <a:round/>
                      <a:headEnd type="none" w="med" len="med"/>
                      <a:tailEnd type="none" w="med" len="med"/>
                    </a:lnT>
                    <a:lnB w="7620" cap="flat" cmpd="sng" algn="ctr">
                      <a:solidFill>
                        <a:srgbClr val="20C8DB"/>
                      </a:solidFill>
                      <a:prstDash val="solid"/>
                      <a:round/>
                      <a:headEnd type="none" w="med" len="med"/>
                      <a:tailEnd type="none" w="med" len="med"/>
                    </a:lnB>
                    <a:solidFill>
                      <a:srgbClr val="FFFFFF"/>
                    </a:solidFill>
                  </a:tcPr>
                </a:tc>
                <a:tc>
                  <a:txBody>
                    <a:bodyPr/>
                    <a:lstStyle/>
                    <a:p>
                      <a:pPr>
                        <a:lnSpc>
                          <a:spcPct val="150000"/>
                        </a:lnSpc>
                      </a:pPr>
                      <a:r>
                        <a:rPr lang="en-US" sz="1600">
                          <a:effectLst/>
                        </a:rPr>
                        <a:t>42 x 42mm</a:t>
                      </a:r>
                    </a:p>
                  </a:txBody>
                  <a:tcPr marL="41840" marR="41840" marT="41840" marB="41840" anchor="ctr">
                    <a:lnL w="7620" cap="flat" cmpd="sng" algn="ctr">
                      <a:solidFill>
                        <a:srgbClr val="A0D2DB"/>
                      </a:solidFill>
                      <a:prstDash val="solid"/>
                      <a:round/>
                      <a:headEnd type="none" w="med" len="med"/>
                      <a:tailEnd type="none" w="med" len="med"/>
                    </a:lnL>
                    <a:lnR w="7620" cap="flat" cmpd="sng" algn="ctr">
                      <a:solidFill>
                        <a:srgbClr val="A0D2DB"/>
                      </a:solidFill>
                      <a:prstDash val="solid"/>
                      <a:round/>
                      <a:headEnd type="none" w="med" len="med"/>
                      <a:tailEnd type="none" w="med" len="med"/>
                    </a:lnR>
                    <a:lnT w="7620" cap="flat" cmpd="sng" algn="ctr">
                      <a:solidFill>
                        <a:srgbClr val="A0D2DB"/>
                      </a:solidFill>
                      <a:prstDash val="solid"/>
                      <a:round/>
                      <a:headEnd type="none" w="med" len="med"/>
                      <a:tailEnd type="none" w="med" len="med"/>
                    </a:lnT>
                    <a:lnB w="7620" cap="flat" cmpd="sng" algn="ctr">
                      <a:solidFill>
                        <a:srgbClr val="D0C9DB"/>
                      </a:solidFill>
                      <a:prstDash val="solid"/>
                      <a:round/>
                      <a:headEnd type="none" w="med" len="med"/>
                      <a:tailEnd type="none" w="med" len="med"/>
                    </a:lnB>
                    <a:solidFill>
                      <a:srgbClr val="FFFFFF"/>
                    </a:solidFill>
                  </a:tcPr>
                </a:tc>
                <a:extLst>
                  <a:ext uri="{0D108BD9-81ED-4DB2-BD59-A6C34878D82A}">
                    <a16:rowId xmlns:a16="http://schemas.microsoft.com/office/drawing/2014/main" val="2120758048"/>
                  </a:ext>
                </a:extLst>
              </a:tr>
              <a:tr h="303728">
                <a:tc>
                  <a:txBody>
                    <a:bodyPr/>
                    <a:lstStyle/>
                    <a:p>
                      <a:pPr>
                        <a:lnSpc>
                          <a:spcPct val="150000"/>
                        </a:lnSpc>
                      </a:pPr>
                      <a:r>
                        <a:rPr lang="en-US" sz="1600">
                          <a:effectLst/>
                        </a:rPr>
                        <a:t>Unipolar Holding Torque</a:t>
                      </a:r>
                    </a:p>
                  </a:txBody>
                  <a:tcPr marL="41840" marR="41840" marT="41840" marB="41840" anchor="ctr">
                    <a:lnL w="7620" cap="flat" cmpd="sng" algn="ctr">
                      <a:solidFill>
                        <a:srgbClr val="20C8DB"/>
                      </a:solidFill>
                      <a:prstDash val="solid"/>
                      <a:round/>
                      <a:headEnd type="none" w="med" len="med"/>
                      <a:tailEnd type="none" w="med" len="med"/>
                    </a:lnL>
                    <a:lnR w="7620" cap="flat" cmpd="sng" algn="ctr">
                      <a:solidFill>
                        <a:srgbClr val="D0C9DB"/>
                      </a:solidFill>
                      <a:prstDash val="solid"/>
                      <a:round/>
                      <a:headEnd type="none" w="med" len="med"/>
                      <a:tailEnd type="none" w="med" len="med"/>
                    </a:lnR>
                    <a:lnT w="7620" cap="flat" cmpd="sng" algn="ctr">
                      <a:solidFill>
                        <a:srgbClr val="20C8DB"/>
                      </a:solidFill>
                      <a:prstDash val="solid"/>
                      <a:round/>
                      <a:headEnd type="none" w="med" len="med"/>
                      <a:tailEnd type="none" w="med" len="med"/>
                    </a:lnT>
                    <a:lnB w="7620" cap="flat" cmpd="sng" algn="ctr">
                      <a:solidFill>
                        <a:srgbClr val="20C8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2.59kg-cm(36oz-in)</a:t>
                      </a:r>
                    </a:p>
                  </a:txBody>
                  <a:tcPr marL="41840" marR="41840" marT="41840" marB="41840" anchor="ctr">
                    <a:lnL w="7620" cap="flat" cmpd="sng" algn="ctr">
                      <a:solidFill>
                        <a:srgbClr val="D0C9DB"/>
                      </a:solidFill>
                      <a:prstDash val="solid"/>
                      <a:round/>
                      <a:headEnd type="none" w="med" len="med"/>
                      <a:tailEnd type="none" w="med" len="med"/>
                    </a:lnL>
                    <a:lnR w="7620" cap="flat" cmpd="sng" algn="ctr">
                      <a:solidFill>
                        <a:srgbClr val="D0C9DB"/>
                      </a:solidFill>
                      <a:prstDash val="solid"/>
                      <a:round/>
                      <a:headEnd type="none" w="med" len="med"/>
                      <a:tailEnd type="none" w="med" len="med"/>
                    </a:lnR>
                    <a:lnT w="7620" cap="flat" cmpd="sng" algn="ctr">
                      <a:solidFill>
                        <a:srgbClr val="D0C9DB"/>
                      </a:solidFill>
                      <a:prstDash val="solid"/>
                      <a:round/>
                      <a:headEnd type="none" w="med" len="med"/>
                      <a:tailEnd type="none" w="med" len="med"/>
                    </a:lnT>
                    <a:lnB w="7620" cap="flat" cmpd="sng" algn="ctr">
                      <a:solidFill>
                        <a:srgbClr val="D0C9DB"/>
                      </a:solidFill>
                      <a:prstDash val="solid"/>
                      <a:round/>
                      <a:headEnd type="none" w="med" len="med"/>
                      <a:tailEnd type="none" w="med" len="med"/>
                    </a:lnB>
                    <a:solidFill>
                      <a:srgbClr val="FFFFFF"/>
                    </a:solidFill>
                  </a:tcPr>
                </a:tc>
                <a:extLst>
                  <a:ext uri="{0D108BD9-81ED-4DB2-BD59-A6C34878D82A}">
                    <a16:rowId xmlns:a16="http://schemas.microsoft.com/office/drawing/2014/main" val="2605268910"/>
                  </a:ext>
                </a:extLst>
              </a:tr>
            </a:tbl>
          </a:graphicData>
        </a:graphic>
      </p:graphicFrame>
      <p:sp>
        <p:nvSpPr>
          <p:cNvPr id="5" name="Title 1">
            <a:extLst>
              <a:ext uri="{FF2B5EF4-FFF2-40B4-BE49-F238E27FC236}">
                <a16:creationId xmlns:a16="http://schemas.microsoft.com/office/drawing/2014/main" id="{AB390C07-C7BF-D46D-41C9-007780AE4550}"/>
              </a:ext>
            </a:extLst>
          </p:cNvPr>
          <p:cNvSpPr txBox="1">
            <a:spLocks/>
          </p:cNvSpPr>
          <p:nvPr/>
        </p:nvSpPr>
        <p:spPr>
          <a:xfrm>
            <a:off x="0" y="0"/>
            <a:ext cx="9144000" cy="800100"/>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356116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814CDEA-1CBC-049D-42B1-39231B45CED4}"/>
              </a:ext>
            </a:extLst>
          </p:cNvPr>
          <p:cNvSpPr txBox="1">
            <a:spLocks/>
          </p:cNvSpPr>
          <p:nvPr/>
        </p:nvSpPr>
        <p:spPr>
          <a:xfrm>
            <a:off x="476250" y="1087169"/>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The internal circuit of the stepper motor</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4098" name="Picture 2" descr="electromagnetism - Inner structure of a bipolar stepper motor? - Electrical  Engineering Stack Exchange">
            <a:extLst>
              <a:ext uri="{FF2B5EF4-FFF2-40B4-BE49-F238E27FC236}">
                <a16:creationId xmlns:a16="http://schemas.microsoft.com/office/drawing/2014/main" id="{5899400D-3979-A505-5477-813E7F461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63"/>
          <a:stretch/>
        </p:blipFill>
        <p:spPr bwMode="auto">
          <a:xfrm>
            <a:off x="1968684" y="1963470"/>
            <a:ext cx="4206359" cy="33088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E56C9187-DC91-96D6-0713-4C3521938AF6}"/>
              </a:ext>
            </a:extLst>
          </p:cNvPr>
          <p:cNvSpPr txBox="1">
            <a:spLocks/>
          </p:cNvSpPr>
          <p:nvPr/>
        </p:nvSpPr>
        <p:spPr>
          <a:xfrm>
            <a:off x="344072" y="5851721"/>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4"/>
              </a:rPr>
              <a:t>https://datasheetspdf.com/pdf-file/1260602/Schneider/NEMA17/1</a:t>
            </a:r>
            <a:endParaRPr lang="en-GB" sz="1500" dirty="0">
              <a:cs typeface="Times New Roman" panose="02020603050405020304" pitchFamily="18" charset="0"/>
            </a:endParaRPr>
          </a:p>
        </p:txBody>
      </p:sp>
      <p:sp>
        <p:nvSpPr>
          <p:cNvPr id="9" name="Title 1">
            <a:extLst>
              <a:ext uri="{FF2B5EF4-FFF2-40B4-BE49-F238E27FC236}">
                <a16:creationId xmlns:a16="http://schemas.microsoft.com/office/drawing/2014/main" id="{233E1A78-D433-9558-408B-65EAC7B89824}"/>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418153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75868" y="999402"/>
            <a:ext cx="5471160" cy="481667"/>
          </a:xfrm>
        </p:spPr>
        <p:txBody>
          <a:bodyPr numCol="1">
            <a:norm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 SG90 Servo motor</a:t>
            </a:r>
          </a:p>
          <a:p>
            <a:pPr marL="0" indent="0">
              <a:buNone/>
            </a:pPr>
            <a:endParaRPr lang="en-GB" sz="1800" dirty="0">
              <a:cs typeface="Times New Roman" panose="02020603050405020304" pitchFamily="18" charset="0"/>
            </a:endParaRPr>
          </a:p>
        </p:txBody>
      </p:sp>
      <p:sp>
        <p:nvSpPr>
          <p:cNvPr id="8" name="Title 1">
            <a:extLst>
              <a:ext uri="{FF2B5EF4-FFF2-40B4-BE49-F238E27FC236}">
                <a16:creationId xmlns:a16="http://schemas.microsoft.com/office/drawing/2014/main" id="{DF335BFF-EE96-2A9B-C134-B94F073FEC15}"/>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6" name="Content Placeholder 4">
            <a:extLst>
              <a:ext uri="{FF2B5EF4-FFF2-40B4-BE49-F238E27FC236}">
                <a16:creationId xmlns:a16="http://schemas.microsoft.com/office/drawing/2014/main" id="{C88FFD7F-5813-B46C-A8DE-B2269ABEA0A8}"/>
              </a:ext>
            </a:extLst>
          </p:cNvPr>
          <p:cNvSpPr txBox="1">
            <a:spLocks/>
          </p:cNvSpPr>
          <p:nvPr/>
        </p:nvSpPr>
        <p:spPr>
          <a:xfrm>
            <a:off x="275868" y="2221910"/>
            <a:ext cx="5525966" cy="4391956"/>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000000"/>
                </a:solidFill>
                <a:latin typeface="Calibri (Body)"/>
              </a:rPr>
              <a:t>Servo Motor is </a:t>
            </a:r>
            <a:r>
              <a:rPr lang="en-US" sz="1600" b="0" i="0" dirty="0">
                <a:solidFill>
                  <a:srgbClr val="000000"/>
                </a:solidFill>
                <a:effectLst/>
                <a:latin typeface="Calibri (Body)"/>
              </a:rPr>
              <a:t>consisted with dc motor, gear assembly and feedback control circuit.</a:t>
            </a:r>
          </a:p>
          <a:p>
            <a:pPr>
              <a:lnSpc>
                <a:spcPct val="150000"/>
              </a:lnSpc>
            </a:pPr>
            <a:r>
              <a:rPr lang="en-US" sz="1600" b="0" i="0" dirty="0">
                <a:solidFill>
                  <a:srgbClr val="000000"/>
                </a:solidFill>
                <a:effectLst/>
                <a:latin typeface="Calibri (Body)"/>
              </a:rPr>
              <a:t>PWM signal is used to control the servo motor</a:t>
            </a:r>
            <a:r>
              <a:rPr lang="en-US" sz="1600" dirty="0">
                <a:latin typeface="Calibri (Body)"/>
              </a:rPr>
              <a:t>.</a:t>
            </a:r>
            <a:endParaRPr lang="en-US" sz="1600" b="0" i="0" dirty="0">
              <a:solidFill>
                <a:srgbClr val="000000"/>
              </a:solidFill>
              <a:effectLst/>
              <a:latin typeface="Calibri (Body)"/>
            </a:endParaRPr>
          </a:p>
          <a:p>
            <a:pPr algn="just">
              <a:buFont typeface="Arial" panose="020B0604020202020204" pitchFamily="34" charset="0"/>
              <a:buChar char="•"/>
            </a:pPr>
            <a:r>
              <a:rPr lang="en-US" sz="1600" b="0" i="0" dirty="0">
                <a:solidFill>
                  <a:srgbClr val="000000"/>
                </a:solidFill>
                <a:effectLst/>
                <a:latin typeface="Calibri (Body)"/>
              </a:rPr>
              <a:t>Servo feedback control circuitry uses comparator which compares the control signal (PWM) and potentiometer reference signal to generate signal.</a:t>
            </a:r>
          </a:p>
          <a:p>
            <a:pPr algn="just"/>
            <a:r>
              <a:rPr lang="en-US" sz="1600" b="0" i="0" dirty="0">
                <a:solidFill>
                  <a:srgbClr val="000000"/>
                </a:solidFill>
                <a:effectLst/>
                <a:latin typeface="Calibri (Body)"/>
              </a:rPr>
              <a:t>DC motor shaft is attached to the potentiometer shaft through the  gear assembly. </a:t>
            </a:r>
          </a:p>
          <a:p>
            <a:pPr algn="just"/>
            <a:r>
              <a:rPr lang="en-US" sz="1600" b="0" i="0" dirty="0">
                <a:solidFill>
                  <a:srgbClr val="000000"/>
                </a:solidFill>
                <a:effectLst/>
                <a:latin typeface="Calibri (Body)"/>
              </a:rPr>
              <a:t>Then rotating DC motor rotates potentiometer.</a:t>
            </a:r>
          </a:p>
          <a:p>
            <a:pPr algn="just"/>
            <a:r>
              <a:rPr lang="en-US" sz="1600" b="0" i="0" dirty="0">
                <a:solidFill>
                  <a:srgbClr val="000000"/>
                </a:solidFill>
                <a:effectLst/>
                <a:latin typeface="Calibri (Body)"/>
              </a:rPr>
              <a:t>When the both potentiometer signal and control signal match at a point, , DC motor will stop.</a:t>
            </a:r>
          </a:p>
          <a:p>
            <a:pPr algn="just">
              <a:buFont typeface="Arial" panose="020B0604020202020204" pitchFamily="34" charset="0"/>
              <a:buChar char="•"/>
            </a:pPr>
            <a:endParaRPr lang="en-US" sz="1100" b="0" i="0" dirty="0">
              <a:solidFill>
                <a:srgbClr val="000000"/>
              </a:solidFill>
              <a:effectLst/>
              <a:latin typeface="Roboto" panose="02000000000000000000" pitchFamily="2" charset="0"/>
            </a:endParaRPr>
          </a:p>
        </p:txBody>
      </p:sp>
      <p:pic>
        <p:nvPicPr>
          <p:cNvPr id="3" name="Picture 2">
            <a:extLst>
              <a:ext uri="{FF2B5EF4-FFF2-40B4-BE49-F238E27FC236}">
                <a16:creationId xmlns:a16="http://schemas.microsoft.com/office/drawing/2014/main" id="{21AD8C01-48B8-1543-1517-9E1BA1811AF8}"/>
              </a:ext>
            </a:extLst>
          </p:cNvPr>
          <p:cNvPicPr>
            <a:picLocks noChangeAspect="1"/>
          </p:cNvPicPr>
          <p:nvPr/>
        </p:nvPicPr>
        <p:blipFill>
          <a:blip r:embed="rId3"/>
          <a:stretch>
            <a:fillRect/>
          </a:stretch>
        </p:blipFill>
        <p:spPr>
          <a:xfrm>
            <a:off x="5964520" y="2221910"/>
            <a:ext cx="2796259" cy="2688315"/>
          </a:xfrm>
          <a:prstGeom prst="rect">
            <a:avLst/>
          </a:prstGeom>
          <a:ln w="12700">
            <a:solidFill>
              <a:schemeClr val="tx1"/>
            </a:solidFill>
          </a:ln>
        </p:spPr>
      </p:pic>
    </p:spTree>
    <p:extLst>
      <p:ext uri="{BB962C8B-B14F-4D97-AF65-F5344CB8AC3E}">
        <p14:creationId xmlns:p14="http://schemas.microsoft.com/office/powerpoint/2010/main" val="151126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85C826-5D88-37A8-BBED-79B95650CF49}"/>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5" name="Content Placeholder 4">
            <a:extLst>
              <a:ext uri="{FF2B5EF4-FFF2-40B4-BE49-F238E27FC236}">
                <a16:creationId xmlns:a16="http://schemas.microsoft.com/office/drawing/2014/main" id="{6639BEC6-F4B5-B3A2-1F47-9E85BA5E9989}"/>
              </a:ext>
            </a:extLst>
          </p:cNvPr>
          <p:cNvSpPr txBox="1">
            <a:spLocks/>
          </p:cNvSpPr>
          <p:nvPr/>
        </p:nvSpPr>
        <p:spPr>
          <a:xfrm>
            <a:off x="492204" y="1259635"/>
            <a:ext cx="7294880" cy="642222"/>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SG90 Servo motor </a:t>
            </a:r>
            <a:r>
              <a:rPr lang="en-US" sz="2400" b="1" dirty="0">
                <a:solidFill>
                  <a:srgbClr val="333333"/>
                </a:solidFill>
                <a:effectLst>
                  <a:outerShdw blurRad="38100" dist="38100" dir="2700000" algn="tl">
                    <a:srgbClr val="000000">
                      <a:alpha val="43137"/>
                    </a:srgbClr>
                  </a:outerShdw>
                </a:effectLst>
                <a:latin typeface="+mj-lt"/>
              </a:rPr>
              <a:t>Pinout</a:t>
            </a:r>
          </a:p>
          <a:p>
            <a:pPr marL="0" indent="0">
              <a:buFont typeface="Arial" panose="020B0604020202020204" pitchFamily="34" charset="0"/>
              <a:buNone/>
            </a:pPr>
            <a:endParaRPr lang="en-GB" sz="2400" dirty="0">
              <a:cs typeface="Times New Roman" panose="02020603050405020304" pitchFamily="18" charset="0"/>
            </a:endParaRPr>
          </a:p>
        </p:txBody>
      </p:sp>
      <p:pic>
        <p:nvPicPr>
          <p:cNvPr id="1030" name="Picture 6" descr="Servo Motor Pinout (Wires)">
            <a:extLst>
              <a:ext uri="{FF2B5EF4-FFF2-40B4-BE49-F238E27FC236}">
                <a16:creationId xmlns:a16="http://schemas.microsoft.com/office/drawing/2014/main" id="{C5EA55C4-0AF6-F058-E3D1-515D42232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875" y="1669522"/>
            <a:ext cx="4680284" cy="258572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48DE36-7B17-19B9-0E29-414672A1F3A6}"/>
              </a:ext>
            </a:extLst>
          </p:cNvPr>
          <p:cNvPicPr>
            <a:picLocks noChangeAspect="1"/>
          </p:cNvPicPr>
          <p:nvPr/>
        </p:nvPicPr>
        <p:blipFill>
          <a:blip r:embed="rId4"/>
          <a:stretch>
            <a:fillRect/>
          </a:stretch>
        </p:blipFill>
        <p:spPr>
          <a:xfrm>
            <a:off x="2237875" y="4350662"/>
            <a:ext cx="4680284" cy="2374991"/>
          </a:xfrm>
          <a:prstGeom prst="rect">
            <a:avLst/>
          </a:prstGeom>
          <a:ln w="19050">
            <a:solidFill>
              <a:schemeClr val="tx1"/>
            </a:solidFill>
          </a:ln>
        </p:spPr>
      </p:pic>
    </p:spTree>
    <p:extLst>
      <p:ext uri="{BB962C8B-B14F-4D97-AF65-F5344CB8AC3E}">
        <p14:creationId xmlns:p14="http://schemas.microsoft.com/office/powerpoint/2010/main" val="3646231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B78529-A1DD-C538-FE1D-29AE843FEBD7}"/>
              </a:ext>
            </a:extLst>
          </p:cNvPr>
          <p:cNvSpPr txBox="1"/>
          <p:nvPr/>
        </p:nvSpPr>
        <p:spPr>
          <a:xfrm>
            <a:off x="462512" y="956313"/>
            <a:ext cx="6852687" cy="669414"/>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a:t>
            </a:r>
            <a:r>
              <a:rPr lang="en-GB" sz="2400" b="1" dirty="0">
                <a:effectLst>
                  <a:outerShdw blurRad="38100" dist="38100" dir="2700000" algn="tl">
                    <a:srgbClr val="000000">
                      <a:alpha val="43137"/>
                    </a:srgbClr>
                  </a:outerShdw>
                </a:effectLst>
                <a:latin typeface="+mj-lt"/>
                <a:cs typeface="Times New Roman" panose="02020603050405020304" pitchFamily="18" charset="0"/>
              </a:rPr>
              <a:t> SG90 Servo motor </a:t>
            </a:r>
          </a:p>
          <a:p>
            <a:r>
              <a:rPr lang="en-US" sz="1350" b="1" dirty="0">
                <a:solidFill>
                  <a:srgbClr val="191919"/>
                </a:solidFill>
                <a:effectLst>
                  <a:outerShdw blurRad="38100" dist="38100" dir="2700000" algn="tl">
                    <a:srgbClr val="000000">
                      <a:alpha val="43137"/>
                    </a:srgbClr>
                  </a:outerShdw>
                </a:effectLst>
                <a:latin typeface="+mj-lt"/>
              </a:rPr>
              <a:t> </a:t>
            </a:r>
          </a:p>
        </p:txBody>
      </p:sp>
      <p:graphicFrame>
        <p:nvGraphicFramePr>
          <p:cNvPr id="11" name="Table 10">
            <a:extLst>
              <a:ext uri="{FF2B5EF4-FFF2-40B4-BE49-F238E27FC236}">
                <a16:creationId xmlns:a16="http://schemas.microsoft.com/office/drawing/2014/main" id="{673E8D7F-5D5B-AD6D-5398-D8C1F4524413}"/>
              </a:ext>
            </a:extLst>
          </p:cNvPr>
          <p:cNvGraphicFramePr>
            <a:graphicFrameLocks noGrp="1"/>
          </p:cNvGraphicFramePr>
          <p:nvPr>
            <p:extLst>
              <p:ext uri="{D42A27DB-BD31-4B8C-83A1-F6EECF244321}">
                <p14:modId xmlns:p14="http://schemas.microsoft.com/office/powerpoint/2010/main" val="3710909840"/>
              </p:ext>
            </p:extLst>
          </p:nvPr>
        </p:nvGraphicFramePr>
        <p:xfrm>
          <a:off x="570796" y="1625727"/>
          <a:ext cx="7646771" cy="3274537"/>
        </p:xfrm>
        <a:graphic>
          <a:graphicData uri="http://schemas.openxmlformats.org/drawingml/2006/table">
            <a:tbl>
              <a:tblPr/>
              <a:tblGrid>
                <a:gridCol w="3795877">
                  <a:extLst>
                    <a:ext uri="{9D8B030D-6E8A-4147-A177-3AD203B41FA5}">
                      <a16:colId xmlns:a16="http://schemas.microsoft.com/office/drawing/2014/main" val="1919862587"/>
                    </a:ext>
                  </a:extLst>
                </a:gridCol>
                <a:gridCol w="3850894">
                  <a:extLst>
                    <a:ext uri="{9D8B030D-6E8A-4147-A177-3AD203B41FA5}">
                      <a16:colId xmlns:a16="http://schemas.microsoft.com/office/drawing/2014/main" val="2128280139"/>
                    </a:ext>
                  </a:extLst>
                </a:gridCol>
              </a:tblGrid>
              <a:tr h="467791">
                <a:tc>
                  <a:txBody>
                    <a:bodyPr/>
                    <a:lstStyle/>
                    <a:p>
                      <a:pPr>
                        <a:lnSpc>
                          <a:spcPct val="150000"/>
                        </a:lnSpc>
                      </a:pPr>
                      <a:r>
                        <a:rPr lang="en-US" sz="1600" dirty="0">
                          <a:effectLst/>
                        </a:rPr>
                        <a:t>Voltage</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D090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4.8 – 5V</a:t>
                      </a:r>
                    </a:p>
                  </a:txBody>
                  <a:tcPr marL="41840" marR="41840" marT="41840" marB="41840" anchor="ctr">
                    <a:lnL w="7620" cap="flat" cmpd="sng" algn="ctr">
                      <a:solidFill>
                        <a:srgbClr val="B092DB"/>
                      </a:solidFill>
                      <a:prstDash val="solid"/>
                      <a:round/>
                      <a:headEnd type="none" w="med" len="med"/>
                      <a:tailEnd type="none" w="med" len="med"/>
                    </a:lnL>
                    <a:lnR w="7620" cap="flat" cmpd="sng" algn="ctr">
                      <a:solidFill>
                        <a:srgbClr val="B092DB"/>
                      </a:solidFill>
                      <a:prstDash val="solid"/>
                      <a:round/>
                      <a:headEnd type="none" w="med" len="med"/>
                      <a:tailEnd type="none" w="med" len="med"/>
                    </a:lnR>
                    <a:lnT w="7620" cap="flat" cmpd="sng" algn="ctr">
                      <a:solidFill>
                        <a:srgbClr val="B092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extLst>
                  <a:ext uri="{0D108BD9-81ED-4DB2-BD59-A6C34878D82A}">
                    <a16:rowId xmlns:a16="http://schemas.microsoft.com/office/drawing/2014/main" val="1586288469"/>
                  </a:ext>
                </a:extLst>
              </a:tr>
              <a:tr h="467791">
                <a:tc>
                  <a:txBody>
                    <a:bodyPr/>
                    <a:lstStyle/>
                    <a:p>
                      <a:pPr>
                        <a:lnSpc>
                          <a:spcPct val="150000"/>
                        </a:lnSpc>
                      </a:pPr>
                      <a:r>
                        <a:rPr lang="en-US" sz="1600" dirty="0"/>
                        <a:t>Weight</a:t>
                      </a:r>
                      <a:endParaRPr lang="en-US" sz="1600" dirty="0">
                        <a:effectLst/>
                      </a:endParaRPr>
                    </a:p>
                  </a:txBody>
                  <a:tcPr marL="41840" marR="41840" marT="41840" marB="41840" anchor="ctr">
                    <a:lnL w="7620" cap="flat" cmpd="sng" algn="ctr">
                      <a:solidFill>
                        <a:srgbClr val="D090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D090DB"/>
                      </a:solidFill>
                      <a:prstDash val="solid"/>
                      <a:round/>
                      <a:headEnd type="none" w="med" len="med"/>
                      <a:tailEnd type="none" w="med" len="med"/>
                    </a:lnT>
                    <a:lnB w="7620" cap="flat" cmpd="sng" algn="ctr">
                      <a:solidFill>
                        <a:srgbClr val="3091DB"/>
                      </a:solidFill>
                      <a:prstDash val="solid"/>
                      <a:round/>
                      <a:headEnd type="none" w="med" len="med"/>
                      <a:tailEnd type="none" w="med" len="med"/>
                    </a:lnB>
                    <a:solidFill>
                      <a:srgbClr val="FFFFFF"/>
                    </a:solidFill>
                  </a:tcPr>
                </a:tc>
                <a:tc>
                  <a:txBody>
                    <a:bodyPr/>
                    <a:lstStyle/>
                    <a:p>
                      <a:pPr>
                        <a:lnSpc>
                          <a:spcPct val="150000"/>
                        </a:lnSpc>
                      </a:pPr>
                      <a:r>
                        <a:rPr lang="en-US" sz="1600" dirty="0">
                          <a:effectLst/>
                        </a:rPr>
                        <a:t>9g</a:t>
                      </a: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3091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209EDB"/>
                      </a:solidFill>
                      <a:prstDash val="solid"/>
                      <a:round/>
                      <a:headEnd type="none" w="med" len="med"/>
                      <a:tailEnd type="none" w="med" len="med"/>
                    </a:lnB>
                    <a:solidFill>
                      <a:srgbClr val="FFFFFF"/>
                    </a:solidFill>
                  </a:tcPr>
                </a:tc>
                <a:extLst>
                  <a:ext uri="{0D108BD9-81ED-4DB2-BD59-A6C34878D82A}">
                    <a16:rowId xmlns:a16="http://schemas.microsoft.com/office/drawing/2014/main" val="3884850606"/>
                  </a:ext>
                </a:extLst>
              </a:tr>
              <a:tr h="467791">
                <a:tc>
                  <a:txBody>
                    <a:bodyPr/>
                    <a:lstStyle/>
                    <a:p>
                      <a:pPr>
                        <a:lnSpc>
                          <a:spcPct val="150000"/>
                        </a:lnSpc>
                      </a:pPr>
                      <a:r>
                        <a:rPr lang="en-US" sz="1600" dirty="0"/>
                        <a:t>Dimension</a:t>
                      </a:r>
                      <a:endParaRPr lang="en-US" sz="1600" dirty="0">
                        <a:effectLst/>
                      </a:endParaRPr>
                    </a:p>
                  </a:txBody>
                  <a:tcPr marL="41840" marR="41840" marT="41840" marB="41840" anchor="ctr">
                    <a:lnL w="7620" cap="flat" cmpd="sng" algn="ctr">
                      <a:solidFill>
                        <a:srgbClr val="3091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3091DB"/>
                      </a:solidFill>
                      <a:prstDash val="solid"/>
                      <a:round/>
                      <a:headEnd type="none" w="med" len="med"/>
                      <a:tailEnd type="none" w="med" len="med"/>
                    </a:lnT>
                    <a:lnB w="7620" cap="flat" cmpd="sng" algn="ctr">
                      <a:solidFill>
                        <a:srgbClr val="A09FDB"/>
                      </a:solidFill>
                      <a:prstDash val="solid"/>
                      <a:round/>
                      <a:headEnd type="none" w="med" len="med"/>
                      <a:tailEnd type="none" w="med" len="med"/>
                    </a:lnB>
                    <a:solidFill>
                      <a:srgbClr val="FFFFFF"/>
                    </a:solidFill>
                  </a:tcPr>
                </a:tc>
                <a:tc>
                  <a:txBody>
                    <a:bodyPr/>
                    <a:lstStyle/>
                    <a:p>
                      <a:pPr>
                        <a:lnSpc>
                          <a:spcPct val="150000"/>
                        </a:lnSpc>
                      </a:pPr>
                      <a:r>
                        <a:rPr lang="fr-FR" sz="1600" dirty="0"/>
                        <a:t>22.2 x 11.8 x 31 mm approx.</a:t>
                      </a:r>
                      <a:endParaRPr lang="en-US" sz="1600" dirty="0">
                        <a:effectLst/>
                      </a:endParaRPr>
                    </a:p>
                  </a:txBody>
                  <a:tcPr marL="41840" marR="41840" marT="41840" marB="41840" anchor="ctr">
                    <a:lnL w="7620" cap="flat" cmpd="sng" algn="ctr">
                      <a:solidFill>
                        <a:srgbClr val="209EDB"/>
                      </a:solidFill>
                      <a:prstDash val="solid"/>
                      <a:round/>
                      <a:headEnd type="none" w="med" len="med"/>
                      <a:tailEnd type="none" w="med" len="med"/>
                    </a:lnL>
                    <a:lnR w="7620" cap="flat" cmpd="sng" algn="ctr">
                      <a:solidFill>
                        <a:srgbClr val="209EDB"/>
                      </a:solidFill>
                      <a:prstDash val="solid"/>
                      <a:round/>
                      <a:headEnd type="none" w="med" len="med"/>
                      <a:tailEnd type="none" w="med" len="med"/>
                    </a:lnR>
                    <a:lnT w="7620" cap="flat" cmpd="sng" algn="ctr">
                      <a:solidFill>
                        <a:srgbClr val="209EDB"/>
                      </a:solidFill>
                      <a:prstDash val="solid"/>
                      <a:round/>
                      <a:headEnd type="none" w="med" len="med"/>
                      <a:tailEnd type="none" w="med" len="med"/>
                    </a:lnT>
                    <a:lnB w="7620" cap="flat" cmpd="sng" algn="ctr">
                      <a:solidFill>
                        <a:srgbClr val="60A9DB"/>
                      </a:solidFill>
                      <a:prstDash val="solid"/>
                      <a:round/>
                      <a:headEnd type="none" w="med" len="med"/>
                      <a:tailEnd type="none" w="med" len="med"/>
                    </a:lnB>
                    <a:solidFill>
                      <a:srgbClr val="FFFFFF"/>
                    </a:solidFill>
                  </a:tcPr>
                </a:tc>
                <a:extLst>
                  <a:ext uri="{0D108BD9-81ED-4DB2-BD59-A6C34878D82A}">
                    <a16:rowId xmlns:a16="http://schemas.microsoft.com/office/drawing/2014/main" val="592902637"/>
                  </a:ext>
                </a:extLst>
              </a:tr>
              <a:tr h="467791">
                <a:tc>
                  <a:txBody>
                    <a:bodyPr/>
                    <a:lstStyle/>
                    <a:p>
                      <a:pPr>
                        <a:lnSpc>
                          <a:spcPct val="150000"/>
                        </a:lnSpc>
                      </a:pPr>
                      <a:r>
                        <a:rPr lang="en-US" sz="1600" dirty="0"/>
                        <a:t>Stall torque</a:t>
                      </a:r>
                      <a:endParaRPr lang="en-US" sz="1600" dirty="0">
                        <a:effectLst/>
                      </a:endParaRPr>
                    </a:p>
                  </a:txBody>
                  <a:tcPr marL="41840" marR="41840" marT="41840" marB="41840" anchor="ctr">
                    <a:lnL w="7620" cap="flat" cmpd="sng" algn="ctr">
                      <a:solidFill>
                        <a:srgbClr val="A09F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A09FDB"/>
                      </a:solidFill>
                      <a:prstDash val="solid"/>
                      <a:round/>
                      <a:headEnd type="none" w="med" len="med"/>
                      <a:tailEnd type="none" w="med" len="med"/>
                    </a:lnT>
                    <a:lnB w="7620" cap="flat" cmpd="sng" algn="ctr">
                      <a:solidFill>
                        <a:srgbClr val="80A4DB"/>
                      </a:solidFill>
                      <a:prstDash val="solid"/>
                      <a:round/>
                      <a:headEnd type="none" w="med" len="med"/>
                      <a:tailEnd type="none" w="med" len="med"/>
                    </a:lnB>
                    <a:solidFill>
                      <a:srgbClr val="FFFFFF"/>
                    </a:solidFill>
                  </a:tcPr>
                </a:tc>
                <a:tc>
                  <a:txBody>
                    <a:bodyPr/>
                    <a:lstStyle/>
                    <a:p>
                      <a:pPr>
                        <a:lnSpc>
                          <a:spcPct val="150000"/>
                        </a:lnSpc>
                      </a:pPr>
                      <a:r>
                        <a:rPr lang="en-US" sz="1600" dirty="0"/>
                        <a:t>1.8 </a:t>
                      </a:r>
                      <a:r>
                        <a:rPr lang="en-US" sz="1600" dirty="0" err="1"/>
                        <a:t>kgf·cm</a:t>
                      </a:r>
                      <a:endParaRPr lang="en-US" sz="1600" dirty="0">
                        <a:effectLst/>
                      </a:endParaRPr>
                    </a:p>
                  </a:txBody>
                  <a:tcPr marL="41840" marR="41840" marT="41840" marB="41840" anchor="ctr">
                    <a:lnL w="7620" cap="flat" cmpd="sng" algn="ctr">
                      <a:solidFill>
                        <a:srgbClr val="60A9DB"/>
                      </a:solidFill>
                      <a:prstDash val="solid"/>
                      <a:round/>
                      <a:headEnd type="none" w="med" len="med"/>
                      <a:tailEnd type="none" w="med" len="med"/>
                    </a:lnL>
                    <a:lnR w="7620" cap="flat" cmpd="sng" algn="ctr">
                      <a:solidFill>
                        <a:srgbClr val="60A9DB"/>
                      </a:solidFill>
                      <a:prstDash val="solid"/>
                      <a:round/>
                      <a:headEnd type="none" w="med" len="med"/>
                      <a:tailEnd type="none" w="med" len="med"/>
                    </a:lnR>
                    <a:lnT w="7620" cap="flat" cmpd="sng" algn="ctr">
                      <a:solidFill>
                        <a:srgbClr val="60A9DB"/>
                      </a:solidFill>
                      <a:prstDash val="solid"/>
                      <a:round/>
                      <a:headEnd type="none" w="med" len="med"/>
                      <a:tailEnd type="none" w="med" len="med"/>
                    </a:lnT>
                    <a:lnB w="7620" cap="flat" cmpd="sng" algn="ctr">
                      <a:solidFill>
                        <a:srgbClr val="F0A9DB"/>
                      </a:solidFill>
                      <a:prstDash val="solid"/>
                      <a:round/>
                      <a:headEnd type="none" w="med" len="med"/>
                      <a:tailEnd type="none" w="med" len="med"/>
                    </a:lnB>
                    <a:solidFill>
                      <a:srgbClr val="FFFFFF"/>
                    </a:solidFill>
                  </a:tcPr>
                </a:tc>
                <a:extLst>
                  <a:ext uri="{0D108BD9-81ED-4DB2-BD59-A6C34878D82A}">
                    <a16:rowId xmlns:a16="http://schemas.microsoft.com/office/drawing/2014/main" val="1996835274"/>
                  </a:ext>
                </a:extLst>
              </a:tr>
              <a:tr h="467791">
                <a:tc>
                  <a:txBody>
                    <a:bodyPr/>
                    <a:lstStyle/>
                    <a:p>
                      <a:pPr>
                        <a:lnSpc>
                          <a:spcPct val="150000"/>
                        </a:lnSpc>
                      </a:pPr>
                      <a:r>
                        <a:rPr lang="en-US" sz="1600" dirty="0"/>
                        <a:t>Operating speed</a:t>
                      </a:r>
                      <a:endParaRPr lang="en-US" sz="1600" dirty="0">
                        <a:effectLst/>
                      </a:endParaRPr>
                    </a:p>
                  </a:txBody>
                  <a:tcPr marL="41840" marR="41840" marT="41840" marB="41840" anchor="ctr">
                    <a:lnL w="7620" cap="flat" cmpd="sng" algn="ctr">
                      <a:solidFill>
                        <a:srgbClr val="80A4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80A4DB"/>
                      </a:solidFill>
                      <a:prstDash val="solid"/>
                      <a:round/>
                      <a:headEnd type="none" w="med" len="med"/>
                      <a:tailEnd type="none" w="med" len="med"/>
                    </a:lnT>
                    <a:lnB w="7620" cap="flat" cmpd="sng" algn="ctr">
                      <a:solidFill>
                        <a:srgbClr val="E0ADDB"/>
                      </a:solidFill>
                      <a:prstDash val="solid"/>
                      <a:round/>
                      <a:headEnd type="none" w="med" len="med"/>
                      <a:tailEnd type="none" w="med" len="med"/>
                    </a:lnB>
                    <a:solidFill>
                      <a:srgbClr val="FFFFFF"/>
                    </a:solidFill>
                  </a:tcPr>
                </a:tc>
                <a:tc>
                  <a:txBody>
                    <a:bodyPr/>
                    <a:lstStyle/>
                    <a:p>
                      <a:pPr>
                        <a:lnSpc>
                          <a:spcPct val="150000"/>
                        </a:lnSpc>
                      </a:pPr>
                      <a:r>
                        <a:rPr lang="en-US" sz="1600" dirty="0"/>
                        <a:t>0.1 s/60 degree</a:t>
                      </a:r>
                      <a:endParaRPr lang="en-US" sz="1600" dirty="0">
                        <a:effectLst/>
                      </a:endParaRPr>
                    </a:p>
                  </a:txBody>
                  <a:tcPr marL="41840" marR="41840" marT="41840" marB="41840" anchor="ctr">
                    <a:lnL w="7620" cap="flat" cmpd="sng" algn="ctr">
                      <a:solidFill>
                        <a:srgbClr val="F0A9DB"/>
                      </a:solidFill>
                      <a:prstDash val="solid"/>
                      <a:round/>
                      <a:headEnd type="none" w="med" len="med"/>
                      <a:tailEnd type="none" w="med" len="med"/>
                    </a:lnL>
                    <a:lnR w="7620" cap="flat" cmpd="sng" algn="ctr">
                      <a:solidFill>
                        <a:srgbClr val="F0A9DB"/>
                      </a:solidFill>
                      <a:prstDash val="solid"/>
                      <a:round/>
                      <a:headEnd type="none" w="med" len="med"/>
                      <a:tailEnd type="none" w="med" len="med"/>
                    </a:lnR>
                    <a:lnT w="7620" cap="flat" cmpd="sng" algn="ctr">
                      <a:solidFill>
                        <a:srgbClr val="F0A9DB"/>
                      </a:solidFill>
                      <a:prstDash val="solid"/>
                      <a:round/>
                      <a:headEnd type="none" w="med" len="med"/>
                      <a:tailEnd type="none" w="med" len="med"/>
                    </a:lnT>
                    <a:lnB w="7620" cap="flat" cmpd="sng" algn="ctr">
                      <a:solidFill>
                        <a:srgbClr val="B0A4DB"/>
                      </a:solidFill>
                      <a:prstDash val="solid"/>
                      <a:round/>
                      <a:headEnd type="none" w="med" len="med"/>
                      <a:tailEnd type="none" w="med" len="med"/>
                    </a:lnB>
                    <a:solidFill>
                      <a:srgbClr val="FFFFFF"/>
                    </a:solidFill>
                  </a:tcPr>
                </a:tc>
                <a:extLst>
                  <a:ext uri="{0D108BD9-81ED-4DB2-BD59-A6C34878D82A}">
                    <a16:rowId xmlns:a16="http://schemas.microsoft.com/office/drawing/2014/main" val="3168738221"/>
                  </a:ext>
                </a:extLst>
              </a:tr>
              <a:tr h="467791">
                <a:tc>
                  <a:txBody>
                    <a:bodyPr/>
                    <a:lstStyle/>
                    <a:p>
                      <a:pPr>
                        <a:lnSpc>
                          <a:spcPct val="150000"/>
                        </a:lnSpc>
                      </a:pPr>
                      <a:r>
                        <a:rPr lang="en-US" sz="1600" dirty="0"/>
                        <a:t>Dead band width</a:t>
                      </a:r>
                      <a:endParaRPr lang="en-US" sz="1600" dirty="0">
                        <a:effectLst/>
                      </a:endParaRPr>
                    </a:p>
                  </a:txBody>
                  <a:tcPr marL="41840" marR="41840" marT="41840" marB="41840" anchor="ctr">
                    <a:lnL w="7620" cap="flat" cmpd="sng" algn="ctr">
                      <a:solidFill>
                        <a:srgbClr val="E0AD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E0AD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tc>
                  <a:txBody>
                    <a:bodyPr/>
                    <a:lstStyle/>
                    <a:p>
                      <a:pPr>
                        <a:lnSpc>
                          <a:spcPct val="150000"/>
                        </a:lnSpc>
                      </a:pPr>
                      <a:r>
                        <a:rPr lang="el-GR" sz="1600" dirty="0"/>
                        <a:t>10 μ</a:t>
                      </a:r>
                      <a:r>
                        <a:rPr lang="en-US" sz="1600" dirty="0"/>
                        <a:t>s </a:t>
                      </a:r>
                      <a:endParaRPr lang="en-US" sz="1600" dirty="0">
                        <a:effectLst/>
                      </a:endParaRPr>
                    </a:p>
                  </a:txBody>
                  <a:tcPr marL="41840" marR="41840" marT="41840" marB="41840" anchor="ctr">
                    <a:lnL w="7620" cap="flat" cmpd="sng" algn="ctr">
                      <a:solidFill>
                        <a:srgbClr val="B0A4DB"/>
                      </a:solidFill>
                      <a:prstDash val="solid"/>
                      <a:round/>
                      <a:headEnd type="none" w="med" len="med"/>
                      <a:tailEnd type="none" w="med" len="med"/>
                    </a:lnL>
                    <a:lnR w="7620" cap="flat" cmpd="sng" algn="ctr">
                      <a:solidFill>
                        <a:srgbClr val="B0A4DB"/>
                      </a:solidFill>
                      <a:prstDash val="solid"/>
                      <a:round/>
                      <a:headEnd type="none" w="med" len="med"/>
                      <a:tailEnd type="none" w="med" len="med"/>
                    </a:lnR>
                    <a:lnT w="7620" cap="flat" cmpd="sng" algn="ctr">
                      <a:solidFill>
                        <a:srgbClr val="B0A4DB"/>
                      </a:solidFill>
                      <a:prstDash val="solid"/>
                      <a:round/>
                      <a:headEnd type="none" w="med" len="med"/>
                      <a:tailEnd type="none" w="med" len="med"/>
                    </a:lnT>
                    <a:lnB w="7620" cap="flat" cmpd="sng" algn="ctr">
                      <a:solidFill>
                        <a:srgbClr val="A0BADB"/>
                      </a:solidFill>
                      <a:prstDash val="solid"/>
                      <a:round/>
                      <a:headEnd type="none" w="med" len="med"/>
                      <a:tailEnd type="none" w="med" len="med"/>
                    </a:lnB>
                    <a:solidFill>
                      <a:srgbClr val="FFFFFF"/>
                    </a:solidFill>
                  </a:tcPr>
                </a:tc>
                <a:extLst>
                  <a:ext uri="{0D108BD9-81ED-4DB2-BD59-A6C34878D82A}">
                    <a16:rowId xmlns:a16="http://schemas.microsoft.com/office/drawing/2014/main" val="455084033"/>
                  </a:ext>
                </a:extLst>
              </a:tr>
              <a:tr h="467791">
                <a:tc>
                  <a:txBody>
                    <a:bodyPr/>
                    <a:lstStyle/>
                    <a:p>
                      <a:pPr>
                        <a:lnSpc>
                          <a:spcPct val="150000"/>
                        </a:lnSpc>
                      </a:pPr>
                      <a:r>
                        <a:rPr lang="en-US" sz="1600" dirty="0"/>
                        <a:t>Temperature range</a:t>
                      </a:r>
                      <a:endParaRPr lang="en-US" sz="1600" dirty="0">
                        <a:effectLst/>
                      </a:endParaRP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90B2DB"/>
                      </a:solidFill>
                      <a:prstDash val="solid"/>
                      <a:round/>
                      <a:headEnd type="none" w="med" len="med"/>
                      <a:tailEnd type="none" w="med" len="med"/>
                    </a:lnB>
                    <a:solidFill>
                      <a:srgbClr val="FFFFFF"/>
                    </a:solidFill>
                  </a:tcPr>
                </a:tc>
                <a:tc>
                  <a:txBody>
                    <a:bodyPr/>
                    <a:lstStyle/>
                    <a:p>
                      <a:pPr>
                        <a:lnSpc>
                          <a:spcPct val="150000"/>
                        </a:lnSpc>
                      </a:pPr>
                      <a:r>
                        <a:rPr lang="en-US" sz="1600" dirty="0"/>
                        <a:t>0 ºC – 55 ºC </a:t>
                      </a:r>
                      <a:endParaRPr lang="en-US" sz="1600" dirty="0">
                        <a:effectLst/>
                      </a:endParaRPr>
                    </a:p>
                  </a:txBody>
                  <a:tcPr marL="41840" marR="41840" marT="41840" marB="41840" anchor="ctr">
                    <a:lnL w="7620" cap="flat" cmpd="sng" algn="ctr">
                      <a:solidFill>
                        <a:srgbClr val="A0BADB"/>
                      </a:solidFill>
                      <a:prstDash val="solid"/>
                      <a:round/>
                      <a:headEnd type="none" w="med" len="med"/>
                      <a:tailEnd type="none" w="med" len="med"/>
                    </a:lnL>
                    <a:lnR w="7620" cap="flat" cmpd="sng" algn="ctr">
                      <a:solidFill>
                        <a:srgbClr val="A0BADB"/>
                      </a:solidFill>
                      <a:prstDash val="solid"/>
                      <a:round/>
                      <a:headEnd type="none" w="med" len="med"/>
                      <a:tailEnd type="none" w="med" len="med"/>
                    </a:lnR>
                    <a:lnT w="7620" cap="flat" cmpd="sng" algn="ctr">
                      <a:solidFill>
                        <a:srgbClr val="A0BADB"/>
                      </a:solidFill>
                      <a:prstDash val="solid"/>
                      <a:round/>
                      <a:headEnd type="none" w="med" len="med"/>
                      <a:tailEnd type="none" w="med" len="med"/>
                    </a:lnT>
                    <a:lnB w="7620" cap="flat" cmpd="sng" algn="ctr">
                      <a:solidFill>
                        <a:srgbClr val="50C5DB"/>
                      </a:solidFill>
                      <a:prstDash val="solid"/>
                      <a:round/>
                      <a:headEnd type="none" w="med" len="med"/>
                      <a:tailEnd type="none" w="med" len="med"/>
                    </a:lnB>
                    <a:solidFill>
                      <a:srgbClr val="FFFFFF"/>
                    </a:solidFill>
                  </a:tcPr>
                </a:tc>
                <a:extLst>
                  <a:ext uri="{0D108BD9-81ED-4DB2-BD59-A6C34878D82A}">
                    <a16:rowId xmlns:a16="http://schemas.microsoft.com/office/drawing/2014/main" val="1456954922"/>
                  </a:ext>
                </a:extLst>
              </a:tr>
            </a:tbl>
          </a:graphicData>
        </a:graphic>
      </p:graphicFrame>
      <p:sp>
        <p:nvSpPr>
          <p:cNvPr id="5" name="Title 1">
            <a:extLst>
              <a:ext uri="{FF2B5EF4-FFF2-40B4-BE49-F238E27FC236}">
                <a16:creationId xmlns:a16="http://schemas.microsoft.com/office/drawing/2014/main" id="{AB390C07-C7BF-D46D-41C9-007780AE4550}"/>
              </a:ext>
            </a:extLst>
          </p:cNvPr>
          <p:cNvSpPr txBox="1">
            <a:spLocks/>
          </p:cNvSpPr>
          <p:nvPr/>
        </p:nvSpPr>
        <p:spPr>
          <a:xfrm>
            <a:off x="0" y="0"/>
            <a:ext cx="9144000" cy="800100"/>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3590991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814CDEA-1CBC-049D-42B1-39231B45CED4}"/>
              </a:ext>
            </a:extLst>
          </p:cNvPr>
          <p:cNvSpPr txBox="1">
            <a:spLocks/>
          </p:cNvSpPr>
          <p:nvPr/>
        </p:nvSpPr>
        <p:spPr>
          <a:xfrm>
            <a:off x="476250" y="1087169"/>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The internal diagram of the Servo motor</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7" name="Content Placeholder 4">
            <a:extLst>
              <a:ext uri="{FF2B5EF4-FFF2-40B4-BE49-F238E27FC236}">
                <a16:creationId xmlns:a16="http://schemas.microsoft.com/office/drawing/2014/main" id="{E56C9187-DC91-96D6-0713-4C3521938AF6}"/>
              </a:ext>
            </a:extLst>
          </p:cNvPr>
          <p:cNvSpPr txBox="1">
            <a:spLocks/>
          </p:cNvSpPr>
          <p:nvPr/>
        </p:nvSpPr>
        <p:spPr>
          <a:xfrm>
            <a:off x="344072" y="5851721"/>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sheet-https://datasheetspdf.com/pdf-file/791970/</a:t>
            </a:r>
            <a:r>
              <a:rPr lang="en-US" sz="1500" dirty="0" err="1">
                <a:cs typeface="Times New Roman" panose="02020603050405020304" pitchFamily="18" charset="0"/>
              </a:rPr>
              <a:t>TowerPro</a:t>
            </a:r>
            <a:r>
              <a:rPr lang="en-US" sz="1500" dirty="0">
                <a:cs typeface="Times New Roman" panose="02020603050405020304" pitchFamily="18" charset="0"/>
              </a:rPr>
              <a:t>/SG90/1</a:t>
            </a:r>
            <a:endParaRPr lang="en-GB" sz="1500" dirty="0">
              <a:cs typeface="Times New Roman" panose="02020603050405020304" pitchFamily="18" charset="0"/>
            </a:endParaRPr>
          </a:p>
        </p:txBody>
      </p:sp>
      <p:sp>
        <p:nvSpPr>
          <p:cNvPr id="9" name="Title 1">
            <a:extLst>
              <a:ext uri="{FF2B5EF4-FFF2-40B4-BE49-F238E27FC236}">
                <a16:creationId xmlns:a16="http://schemas.microsoft.com/office/drawing/2014/main" id="{233E1A78-D433-9558-408B-65EAC7B89824}"/>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6" name="Picture 5">
            <a:extLst>
              <a:ext uri="{FF2B5EF4-FFF2-40B4-BE49-F238E27FC236}">
                <a16:creationId xmlns:a16="http://schemas.microsoft.com/office/drawing/2014/main" id="{5C25FF0D-93F9-8279-7B1B-19D195C90452}"/>
              </a:ext>
            </a:extLst>
          </p:cNvPr>
          <p:cNvPicPr>
            <a:picLocks noChangeAspect="1"/>
          </p:cNvPicPr>
          <p:nvPr/>
        </p:nvPicPr>
        <p:blipFill>
          <a:blip r:embed="rId3"/>
          <a:stretch>
            <a:fillRect/>
          </a:stretch>
        </p:blipFill>
        <p:spPr>
          <a:xfrm>
            <a:off x="1788169" y="1552074"/>
            <a:ext cx="5086489" cy="4019116"/>
          </a:xfrm>
          <a:prstGeom prst="rect">
            <a:avLst/>
          </a:prstGeom>
          <a:ln w="19050">
            <a:solidFill>
              <a:schemeClr val="tx1"/>
            </a:solidFill>
          </a:ln>
        </p:spPr>
      </p:pic>
    </p:spTree>
    <p:extLst>
      <p:ext uri="{BB962C8B-B14F-4D97-AF65-F5344CB8AC3E}">
        <p14:creationId xmlns:p14="http://schemas.microsoft.com/office/powerpoint/2010/main" val="268131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9C204D13-D2F9-3306-C356-1C45F94217DE}"/>
              </a:ext>
            </a:extLst>
          </p:cNvPr>
          <p:cNvSpPr>
            <a:spLocks noGrp="1"/>
          </p:cNvSpPr>
          <p:nvPr>
            <p:ph sz="half" idx="2"/>
          </p:nvPr>
        </p:nvSpPr>
        <p:spPr>
          <a:xfrm>
            <a:off x="400476" y="1072726"/>
            <a:ext cx="5713627" cy="5495128"/>
          </a:xfrm>
        </p:spPr>
        <p:txBody>
          <a:bodyPr numCol="1">
            <a:norm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Technique:- L293D motor driver IC</a:t>
            </a:r>
          </a:p>
          <a:p>
            <a:pPr marL="0" indent="0">
              <a:buNone/>
            </a:pPr>
            <a:endParaRPr lang="en-GB" b="1" dirty="0">
              <a:effectLst>
                <a:outerShdw blurRad="38100" dist="38100" dir="2700000" algn="tl">
                  <a:srgbClr val="000000">
                    <a:alpha val="43137"/>
                  </a:srgbClr>
                </a:outerShdw>
              </a:effectLst>
              <a:latin typeface="+mj-lt"/>
              <a:cs typeface="Times New Roman" panose="02020603050405020304" pitchFamily="18" charset="0"/>
            </a:endParaRPr>
          </a:p>
          <a:p>
            <a:pPr>
              <a:lnSpc>
                <a:spcPct val="150000"/>
              </a:lnSpc>
            </a:pPr>
            <a:r>
              <a:rPr lang="en-US" sz="1800" b="0" i="0" dirty="0">
                <a:solidFill>
                  <a:srgbClr val="3A3A3A"/>
                </a:solidFill>
                <a:effectLst/>
              </a:rPr>
              <a:t> low voltage operating device.</a:t>
            </a:r>
          </a:p>
          <a:p>
            <a:pPr>
              <a:lnSpc>
                <a:spcPct val="150000"/>
              </a:lnSpc>
            </a:pPr>
            <a:r>
              <a:rPr lang="en-US" sz="1800" b="0" i="0" dirty="0">
                <a:solidFill>
                  <a:srgbClr val="3A3A3A"/>
                </a:solidFill>
                <a:effectLst/>
              </a:rPr>
              <a:t>provides the continuous bidirectional Direct Current to the Motor.</a:t>
            </a:r>
          </a:p>
          <a:p>
            <a:pPr>
              <a:lnSpc>
                <a:spcPct val="150000"/>
              </a:lnSpc>
            </a:pPr>
            <a:r>
              <a:rPr lang="en-US" sz="1800" b="0" i="0" dirty="0">
                <a:solidFill>
                  <a:srgbClr val="3A3A3A"/>
                </a:solidFill>
                <a:effectLst/>
              </a:rPr>
              <a:t>has an internal H-bridge installed for a single stepper motor.</a:t>
            </a:r>
          </a:p>
          <a:p>
            <a:pPr>
              <a:lnSpc>
                <a:spcPct val="150000"/>
              </a:lnSpc>
            </a:pPr>
            <a:r>
              <a:rPr lang="en-US" sz="1800" b="0" i="0" dirty="0">
                <a:solidFill>
                  <a:srgbClr val="3A3A3A"/>
                </a:solidFill>
                <a:effectLst/>
              </a:rPr>
              <a:t>H-Bridge is an electrical circuit that enables the load in a bidirectional way.</a:t>
            </a:r>
            <a:endParaRPr lang="en-US" sz="1800" dirty="0">
              <a:solidFill>
                <a:srgbClr val="3A3A3A"/>
              </a:solidFill>
            </a:endParaRPr>
          </a:p>
          <a:p>
            <a:pPr>
              <a:lnSpc>
                <a:spcPct val="150000"/>
              </a:lnSpc>
            </a:pPr>
            <a:r>
              <a:rPr lang="en-US" sz="1800" b="0" i="0" dirty="0">
                <a:solidFill>
                  <a:srgbClr val="3A3A3A"/>
                </a:solidFill>
                <a:effectLst/>
              </a:rPr>
              <a:t>It could control any motor speed and direction with a voltage range of 4.5 – 36 Volts</a:t>
            </a:r>
            <a:endParaRPr lang="en-GB" sz="1800" dirty="0">
              <a:cs typeface="Times New Roman" panose="02020603050405020304" pitchFamily="18" charset="0"/>
            </a:endParaRPr>
          </a:p>
        </p:txBody>
      </p:sp>
      <p:pic>
        <p:nvPicPr>
          <p:cNvPr id="4098" name="Picture 2" descr="L293D Motor Driver IC - Electronic Components Parts Shop Sri Lanka">
            <a:extLst>
              <a:ext uri="{FF2B5EF4-FFF2-40B4-BE49-F238E27FC236}">
                <a16:creationId xmlns:a16="http://schemas.microsoft.com/office/drawing/2014/main" id="{4A587E73-9C2E-8305-29E2-FB8D02D09E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9" r="5461"/>
          <a:stretch/>
        </p:blipFill>
        <p:spPr bwMode="auto">
          <a:xfrm>
            <a:off x="6604559" y="1715064"/>
            <a:ext cx="2026664" cy="18370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2A95587-6677-AB10-C460-445DFB8478B1}"/>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234640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E68650B-298B-4081-859B-1D33BBFFBE3A}"/>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rPr>
              <a:t>3D –Diagram of the System</a:t>
            </a:r>
            <a:endParaRPr lang="en-US" altLang="en-US" sz="4000" b="1" dirty="0">
              <a:solidFill>
                <a:schemeClr val="bg1"/>
              </a:solidFill>
              <a:latin typeface="Calibri Light (Headings)"/>
              <a:cs typeface="Times New Roman" panose="02020603050405020304" pitchFamily="18" charset="0"/>
            </a:endParaRPr>
          </a:p>
        </p:txBody>
      </p:sp>
      <p:pic>
        <p:nvPicPr>
          <p:cNvPr id="3" name="Picture 2" descr="Diagram&#10;&#10;Description automatically generated">
            <a:extLst>
              <a:ext uri="{FF2B5EF4-FFF2-40B4-BE49-F238E27FC236}">
                <a16:creationId xmlns:a16="http://schemas.microsoft.com/office/drawing/2014/main" id="{6C55DA03-99C0-2071-DD19-C6B571E03379}"/>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5836" r="1742"/>
          <a:stretch/>
        </p:blipFill>
        <p:spPr>
          <a:xfrm>
            <a:off x="78816" y="1702965"/>
            <a:ext cx="8986368" cy="4135773"/>
          </a:xfrm>
          <a:prstGeom prst="rect">
            <a:avLst/>
          </a:prstGeom>
          <a:ln w="12700">
            <a:solidFill>
              <a:schemeClr val="tx1"/>
            </a:solid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FD255A12-1A07-381D-0B00-58AE6426660D}"/>
              </a:ext>
            </a:extLst>
          </p:cNvPr>
          <p:cNvGraphicFramePr>
            <a:graphicFrameLocks noGrp="1"/>
          </p:cNvGraphicFramePr>
          <p:nvPr>
            <p:ph sz="half" idx="2"/>
          </p:nvPr>
        </p:nvGraphicFramePr>
        <p:xfrm>
          <a:off x="92494" y="936381"/>
          <a:ext cx="6399339" cy="5824407"/>
        </p:xfrm>
        <a:graphic>
          <a:graphicData uri="http://schemas.openxmlformats.org/drawingml/2006/table">
            <a:tbl>
              <a:tblPr/>
              <a:tblGrid>
                <a:gridCol w="944998">
                  <a:extLst>
                    <a:ext uri="{9D8B030D-6E8A-4147-A177-3AD203B41FA5}">
                      <a16:colId xmlns:a16="http://schemas.microsoft.com/office/drawing/2014/main" val="656742159"/>
                    </a:ext>
                  </a:extLst>
                </a:gridCol>
                <a:gridCol w="1200800">
                  <a:extLst>
                    <a:ext uri="{9D8B030D-6E8A-4147-A177-3AD203B41FA5}">
                      <a16:colId xmlns:a16="http://schemas.microsoft.com/office/drawing/2014/main" val="3539881987"/>
                    </a:ext>
                  </a:extLst>
                </a:gridCol>
                <a:gridCol w="4253541">
                  <a:extLst>
                    <a:ext uri="{9D8B030D-6E8A-4147-A177-3AD203B41FA5}">
                      <a16:colId xmlns:a16="http://schemas.microsoft.com/office/drawing/2014/main" val="215303385"/>
                    </a:ext>
                  </a:extLst>
                </a:gridCol>
              </a:tblGrid>
              <a:tr h="462980">
                <a:tc>
                  <a:txBody>
                    <a:bodyPr/>
                    <a:lstStyle/>
                    <a:p>
                      <a:pPr algn="just" fontAlgn="t"/>
                      <a:r>
                        <a:rPr lang="en-US" sz="1400" b="1" dirty="0">
                          <a:effectLst/>
                          <a:latin typeface="+mn-lt"/>
                        </a:rPr>
                        <a:t>Pin Number</a:t>
                      </a:r>
                      <a:endParaRPr lang="en-US" sz="1400" b="0" dirty="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1">
                          <a:effectLst/>
                          <a:latin typeface="+mn-lt"/>
                        </a:rPr>
                        <a:t>Pin Name</a:t>
                      </a:r>
                      <a:endParaRPr lang="en-US" sz="1400" b="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Description</a:t>
                      </a:r>
                      <a:endParaRPr lang="en-US" sz="1400" b="0" dirty="0">
                        <a:effectLst/>
                        <a:latin typeface="+mn-lt"/>
                      </a:endParaRP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47638835"/>
                  </a:ext>
                </a:extLst>
              </a:tr>
              <a:tr h="639192">
                <a:tc>
                  <a:txBody>
                    <a:bodyPr/>
                    <a:lstStyle/>
                    <a:p>
                      <a:pPr algn="just" fontAlgn="t"/>
                      <a:r>
                        <a:rPr lang="en-US" sz="1400" b="0">
                          <a:effectLst/>
                          <a:latin typeface="+mn-lt"/>
                        </a:rPr>
                        <a:t>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Enable 1,2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This pin enables the input pin Input 1 and Input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3200654"/>
                  </a:ext>
                </a:extLst>
              </a:tr>
              <a:tr h="797362">
                <a:tc>
                  <a:txBody>
                    <a:bodyPr/>
                    <a:lstStyle/>
                    <a:p>
                      <a:pPr algn="just" fontAlgn="t"/>
                      <a:r>
                        <a:rPr lang="en-US" sz="1400" b="0" dirty="0">
                          <a:effectLst/>
                          <a:latin typeface="+mn-lt"/>
                        </a:rPr>
                        <a:t>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Input 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1 pin. </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08668170"/>
                  </a:ext>
                </a:extLst>
              </a:tr>
              <a:tr h="553923">
                <a:tc>
                  <a:txBody>
                    <a:bodyPr/>
                    <a:lstStyle/>
                    <a:p>
                      <a:pPr algn="just" fontAlgn="t"/>
                      <a:r>
                        <a:rPr lang="en-US" sz="1400" b="0">
                          <a:effectLst/>
                          <a:latin typeface="+mn-lt"/>
                        </a:rPr>
                        <a:t>3</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1</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a:t>
                      </a:r>
                      <a:r>
                        <a:rPr lang="en-GB" sz="1400" b="0" dirty="0">
                          <a:effectLst/>
                          <a:latin typeface="+mn-lt"/>
                        </a:rPr>
                        <a:t>pin of </a:t>
                      </a:r>
                      <a:r>
                        <a:rPr lang="en-US" sz="1400" b="0" dirty="0">
                          <a:effectLst/>
                          <a:latin typeface="+mn-lt"/>
                        </a:rPr>
                        <a:t>stepper motor.</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227216"/>
                  </a:ext>
                </a:extLst>
              </a:tr>
              <a:tr h="670457">
                <a:tc>
                  <a:txBody>
                    <a:bodyPr/>
                    <a:lstStyle/>
                    <a:p>
                      <a:pPr algn="just" fontAlgn="t"/>
                      <a:r>
                        <a:rPr lang="en-US" sz="1400" b="0">
                          <a:effectLst/>
                          <a:latin typeface="+mn-lt"/>
                        </a:rPr>
                        <a:t>4</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0253881"/>
                  </a:ext>
                </a:extLst>
              </a:tr>
              <a:tr h="670457">
                <a:tc>
                  <a:txBody>
                    <a:bodyPr/>
                    <a:lstStyle/>
                    <a:p>
                      <a:pPr algn="just" fontAlgn="t"/>
                      <a:r>
                        <a:rPr lang="en-US" sz="1400" b="0">
                          <a:effectLst/>
                          <a:latin typeface="+mn-lt"/>
                        </a:rPr>
                        <a:t>5</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82026271"/>
                  </a:ext>
                </a:extLst>
              </a:tr>
              <a:tr h="562217">
                <a:tc>
                  <a:txBody>
                    <a:bodyPr/>
                    <a:lstStyle/>
                    <a:p>
                      <a:pPr algn="just" fontAlgn="t"/>
                      <a:r>
                        <a:rPr lang="en-US" sz="1400" b="0">
                          <a:effectLst/>
                          <a:latin typeface="+mn-lt"/>
                        </a:rPr>
                        <a:t>6</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a:t>
                      </a:r>
                      <a:r>
                        <a:rPr lang="en-GB" sz="1400" b="0" dirty="0">
                          <a:effectLst/>
                          <a:latin typeface="+mn-lt"/>
                        </a:rPr>
                        <a:t>pin of </a:t>
                      </a:r>
                      <a:r>
                        <a:rPr lang="en-US" sz="1400" b="0" dirty="0">
                          <a:effectLst/>
                          <a:latin typeface="+mn-lt"/>
                        </a:rPr>
                        <a:t>stepper motor.</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4981271"/>
                  </a:ext>
                </a:extLst>
              </a:tr>
              <a:tr h="797362">
                <a:tc>
                  <a:txBody>
                    <a:bodyPr/>
                    <a:lstStyle/>
                    <a:p>
                      <a:pPr algn="just" fontAlgn="t"/>
                      <a:r>
                        <a:rPr lang="en-US" sz="1400" b="0">
                          <a:effectLst/>
                          <a:latin typeface="+mn-lt"/>
                        </a:rPr>
                        <a:t>7</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2</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2 pin.</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74973907"/>
                  </a:ext>
                </a:extLst>
              </a:tr>
              <a:tr h="670457">
                <a:tc>
                  <a:txBody>
                    <a:bodyPr/>
                    <a:lstStyle/>
                    <a:p>
                      <a:pPr algn="just" fontAlgn="t"/>
                      <a:r>
                        <a:rPr lang="en-US" sz="1400" b="0">
                          <a:effectLst/>
                          <a:latin typeface="+mn-lt"/>
                        </a:rPr>
                        <a:t>8</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Vcc2 (Vs)</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Voltage pin for running motors (4.5V to 36V)</a:t>
                      </a:r>
                    </a:p>
                  </a:txBody>
                  <a:tcPr marL="25184" marR="25184" marT="25184" marB="251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88843463"/>
                  </a:ext>
                </a:extLst>
              </a:tr>
            </a:tbl>
          </a:graphicData>
        </a:graphic>
      </p:graphicFrame>
      <p:pic>
        <p:nvPicPr>
          <p:cNvPr id="2050" name="Picture 2">
            <a:extLst>
              <a:ext uri="{FF2B5EF4-FFF2-40B4-BE49-F238E27FC236}">
                <a16:creationId xmlns:a16="http://schemas.microsoft.com/office/drawing/2014/main" id="{5C534611-C328-4D43-1D90-3B6579689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2"/>
          <a:stretch/>
        </p:blipFill>
        <p:spPr bwMode="auto">
          <a:xfrm>
            <a:off x="6584327" y="2730012"/>
            <a:ext cx="2559673" cy="2423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73A0B27-ABE6-D29E-514F-FCC76FDEFB82}"/>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8" name="TextBox 7">
            <a:extLst>
              <a:ext uri="{FF2B5EF4-FFF2-40B4-BE49-F238E27FC236}">
                <a16:creationId xmlns:a16="http://schemas.microsoft.com/office/drawing/2014/main" id="{6A31A311-A9B9-E740-E359-33117CD0EB2B}"/>
              </a:ext>
            </a:extLst>
          </p:cNvPr>
          <p:cNvSpPr txBox="1"/>
          <p:nvPr/>
        </p:nvSpPr>
        <p:spPr>
          <a:xfrm>
            <a:off x="6584327" y="1211058"/>
            <a:ext cx="2467179" cy="646331"/>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L293D motor driver IC- Pinout</a:t>
            </a:r>
          </a:p>
        </p:txBody>
      </p:sp>
    </p:spTree>
    <p:extLst>
      <p:ext uri="{BB962C8B-B14F-4D97-AF65-F5344CB8AC3E}">
        <p14:creationId xmlns:p14="http://schemas.microsoft.com/office/powerpoint/2010/main" val="3414609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970BD60A-C5F4-896D-D134-C4FC1AF4D276}"/>
              </a:ext>
            </a:extLst>
          </p:cNvPr>
          <p:cNvGraphicFramePr>
            <a:graphicFrameLocks noGrp="1"/>
          </p:cNvGraphicFramePr>
          <p:nvPr>
            <p:ph sz="half" idx="2"/>
          </p:nvPr>
        </p:nvGraphicFramePr>
        <p:xfrm>
          <a:off x="96944" y="932952"/>
          <a:ext cx="6268295" cy="5793162"/>
        </p:xfrm>
        <a:graphic>
          <a:graphicData uri="http://schemas.openxmlformats.org/drawingml/2006/table">
            <a:tbl>
              <a:tblPr/>
              <a:tblGrid>
                <a:gridCol w="782195">
                  <a:extLst>
                    <a:ext uri="{9D8B030D-6E8A-4147-A177-3AD203B41FA5}">
                      <a16:colId xmlns:a16="http://schemas.microsoft.com/office/drawing/2014/main" val="4196348442"/>
                    </a:ext>
                  </a:extLst>
                </a:gridCol>
                <a:gridCol w="985336">
                  <a:extLst>
                    <a:ext uri="{9D8B030D-6E8A-4147-A177-3AD203B41FA5}">
                      <a16:colId xmlns:a16="http://schemas.microsoft.com/office/drawing/2014/main" val="2766238757"/>
                    </a:ext>
                  </a:extLst>
                </a:gridCol>
                <a:gridCol w="4500764">
                  <a:extLst>
                    <a:ext uri="{9D8B030D-6E8A-4147-A177-3AD203B41FA5}">
                      <a16:colId xmlns:a16="http://schemas.microsoft.com/office/drawing/2014/main" val="3584242600"/>
                    </a:ext>
                  </a:extLst>
                </a:gridCol>
              </a:tblGrid>
              <a:tr h="742293">
                <a:tc>
                  <a:txBody>
                    <a:bodyPr/>
                    <a:lstStyle/>
                    <a:p>
                      <a:pPr algn="just" fontAlgn="t"/>
                      <a:r>
                        <a:rPr lang="en-US" sz="1400" b="0" dirty="0">
                          <a:effectLst/>
                          <a:latin typeface="+mn-lt"/>
                        </a:rPr>
                        <a:t>9</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Enable 3,4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This pin enables the input pin Input 3(10) and Input 4(15)</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0204831"/>
                  </a:ext>
                </a:extLst>
              </a:tr>
              <a:tr h="828012">
                <a:tc>
                  <a:txBody>
                    <a:bodyPr/>
                    <a:lstStyle/>
                    <a:p>
                      <a:pPr algn="just" fontAlgn="t"/>
                      <a:r>
                        <a:rPr lang="en-US" sz="1400" b="0">
                          <a:effectLst/>
                          <a:latin typeface="+mn-lt"/>
                        </a:rPr>
                        <a:t>10</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3 pin.</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99316040"/>
                  </a:ext>
                </a:extLst>
              </a:tr>
              <a:tr h="455407">
                <a:tc>
                  <a:txBody>
                    <a:bodyPr/>
                    <a:lstStyle/>
                    <a:p>
                      <a:pPr algn="just" fontAlgn="t"/>
                      <a:r>
                        <a:rPr lang="en-US" sz="1400" b="0">
                          <a:effectLst/>
                          <a:latin typeface="+mn-lt"/>
                        </a:rPr>
                        <a:t>11</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Output 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a:t>
                      </a:r>
                      <a:r>
                        <a:rPr lang="en-GB" sz="1400" b="0" dirty="0">
                          <a:effectLst/>
                          <a:latin typeface="+mn-lt"/>
                        </a:rPr>
                        <a:t>pin of stepper motor.</a:t>
                      </a:r>
                      <a:endParaRPr lang="en-US" sz="1400" b="0" dirty="0">
                        <a:effectLst/>
                        <a:latin typeface="+mn-lt"/>
                      </a:endParaRP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95931862"/>
                  </a:ext>
                </a:extLst>
              </a:tr>
              <a:tr h="828012">
                <a:tc>
                  <a:txBody>
                    <a:bodyPr/>
                    <a:lstStyle/>
                    <a:p>
                      <a:pPr algn="just" fontAlgn="t"/>
                      <a:r>
                        <a:rPr lang="en-US" sz="1400" b="0">
                          <a:effectLst/>
                          <a:latin typeface="+mn-lt"/>
                        </a:rPr>
                        <a:t>12</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14352482"/>
                  </a:ext>
                </a:extLst>
              </a:tr>
              <a:tr h="828012">
                <a:tc>
                  <a:txBody>
                    <a:bodyPr/>
                    <a:lstStyle/>
                    <a:p>
                      <a:pPr algn="just" fontAlgn="t"/>
                      <a:r>
                        <a:rPr lang="en-US" sz="1400" b="0">
                          <a:effectLst/>
                          <a:latin typeface="+mn-lt"/>
                        </a:rPr>
                        <a:t>13</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Ground</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Ground pins are connected to the ground of the power supply.</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28628016"/>
                  </a:ext>
                </a:extLst>
              </a:tr>
              <a:tr h="641707">
                <a:tc>
                  <a:txBody>
                    <a:bodyPr/>
                    <a:lstStyle/>
                    <a:p>
                      <a:pPr algn="just" fontAlgn="t"/>
                      <a:r>
                        <a:rPr lang="en-US" sz="1400" b="0">
                          <a:effectLst/>
                          <a:latin typeface="+mn-lt"/>
                        </a:rPr>
                        <a:t>14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Output 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one </a:t>
                      </a:r>
                      <a:r>
                        <a:rPr lang="en-GB" sz="1400" b="0" dirty="0">
                          <a:effectLst/>
                          <a:latin typeface="+mn-lt"/>
                        </a:rPr>
                        <a:t>pin of</a:t>
                      </a:r>
                      <a:r>
                        <a:rPr lang="en-US" sz="1400" b="0" dirty="0">
                          <a:effectLst/>
                          <a:latin typeface="+mn-lt"/>
                        </a:rPr>
                        <a:t> stepper motor.</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38756758"/>
                  </a:ext>
                </a:extLst>
              </a:tr>
              <a:tr h="828012">
                <a:tc>
                  <a:txBody>
                    <a:bodyPr/>
                    <a:lstStyle/>
                    <a:p>
                      <a:pPr algn="just" fontAlgn="t"/>
                      <a:r>
                        <a:rPr lang="en-US" sz="1400" b="0">
                          <a:effectLst/>
                          <a:latin typeface="+mn-lt"/>
                        </a:rPr>
                        <a:t>15</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Input 4</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Directly controls the Output 4 pin. </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97470528"/>
                  </a:ext>
                </a:extLst>
              </a:tr>
              <a:tr h="641707">
                <a:tc>
                  <a:txBody>
                    <a:bodyPr/>
                    <a:lstStyle/>
                    <a:p>
                      <a:pPr algn="just" fontAlgn="t"/>
                      <a:r>
                        <a:rPr lang="en-US" sz="1400" b="0">
                          <a:effectLst/>
                          <a:latin typeface="+mn-lt"/>
                        </a:rPr>
                        <a:t>16</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a:effectLst/>
                          <a:latin typeface="+mn-lt"/>
                        </a:rPr>
                        <a:t>Vcc2 (Vss)</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Connected to +5V to enable IC function</a:t>
                      </a:r>
                    </a:p>
                  </a:txBody>
                  <a:tcPr marL="26336" marR="26336" marT="26336" marB="263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144678"/>
                  </a:ext>
                </a:extLst>
              </a:tr>
            </a:tbl>
          </a:graphicData>
        </a:graphic>
      </p:graphicFrame>
      <p:pic>
        <p:nvPicPr>
          <p:cNvPr id="6" name="Picture 2">
            <a:extLst>
              <a:ext uri="{FF2B5EF4-FFF2-40B4-BE49-F238E27FC236}">
                <a16:creationId xmlns:a16="http://schemas.microsoft.com/office/drawing/2014/main" id="{96C1BA2D-28E4-766E-5A37-9607BA00A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6"/>
          <a:stretch/>
        </p:blipFill>
        <p:spPr bwMode="auto">
          <a:xfrm>
            <a:off x="6487383" y="2686643"/>
            <a:ext cx="2559673" cy="242645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34571-C192-CF68-C2C9-08799E1AE39D}"/>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5" name="TextBox 4">
            <a:extLst>
              <a:ext uri="{FF2B5EF4-FFF2-40B4-BE49-F238E27FC236}">
                <a16:creationId xmlns:a16="http://schemas.microsoft.com/office/drawing/2014/main" id="{285C92E4-0D75-3111-B3DC-CF382942CA11}"/>
              </a:ext>
            </a:extLst>
          </p:cNvPr>
          <p:cNvSpPr txBox="1"/>
          <p:nvPr/>
        </p:nvSpPr>
        <p:spPr>
          <a:xfrm>
            <a:off x="6584327" y="1211058"/>
            <a:ext cx="2467179" cy="646331"/>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L293D motor driver IC- Pinout</a:t>
            </a:r>
          </a:p>
        </p:txBody>
      </p:sp>
    </p:spTree>
    <p:extLst>
      <p:ext uri="{BB962C8B-B14F-4D97-AF65-F5344CB8AC3E}">
        <p14:creationId xmlns:p14="http://schemas.microsoft.com/office/powerpoint/2010/main" val="186747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487680" y="1610392"/>
            <a:ext cx="8107680" cy="4684900"/>
          </a:xfrm>
        </p:spPr>
        <p:txBody>
          <a:bodyPr numCol="1">
            <a:normAutofit/>
          </a:bodyPr>
          <a:lstStyle/>
          <a:p>
            <a:pPr algn="l">
              <a:lnSpc>
                <a:spcPct val="150000"/>
              </a:lnSpc>
              <a:buFont typeface="Arial" panose="020B0604020202020204" pitchFamily="34" charset="0"/>
              <a:buChar char="•"/>
            </a:pPr>
            <a:r>
              <a:rPr lang="en-US" sz="1600" dirty="0">
                <a:solidFill>
                  <a:srgbClr val="3A3A3A"/>
                </a:solidFill>
              </a:rPr>
              <a:t>Wide Supply-Voltage Range: 4.5 V to 36 V</a:t>
            </a:r>
          </a:p>
          <a:p>
            <a:pPr algn="l">
              <a:lnSpc>
                <a:spcPct val="150000"/>
              </a:lnSpc>
              <a:buFont typeface="Arial" panose="020B0604020202020204" pitchFamily="34" charset="0"/>
              <a:buChar char="•"/>
            </a:pPr>
            <a:r>
              <a:rPr lang="en-US" sz="1600" dirty="0">
                <a:solidFill>
                  <a:srgbClr val="3A3A3A"/>
                </a:solidFill>
              </a:rPr>
              <a:t>Separate Input-Logic Supply</a:t>
            </a:r>
          </a:p>
          <a:p>
            <a:pPr algn="l">
              <a:lnSpc>
                <a:spcPct val="150000"/>
              </a:lnSpc>
              <a:buFont typeface="Arial" panose="020B0604020202020204" pitchFamily="34" charset="0"/>
              <a:buChar char="•"/>
            </a:pPr>
            <a:r>
              <a:rPr lang="en-US" sz="1600" dirty="0">
                <a:solidFill>
                  <a:srgbClr val="3A3A3A"/>
                </a:solidFill>
              </a:rPr>
              <a:t>Internal ESD Protection</a:t>
            </a:r>
          </a:p>
          <a:p>
            <a:pPr algn="l">
              <a:lnSpc>
                <a:spcPct val="150000"/>
              </a:lnSpc>
              <a:buFont typeface="Arial" panose="020B0604020202020204" pitchFamily="34" charset="0"/>
              <a:buChar char="•"/>
            </a:pPr>
            <a:r>
              <a:rPr lang="en-US" sz="1600" dirty="0">
                <a:solidFill>
                  <a:srgbClr val="3A3A3A"/>
                </a:solidFill>
              </a:rPr>
              <a:t>High-Noise-Immunity Inputs</a:t>
            </a:r>
          </a:p>
          <a:p>
            <a:pPr algn="l">
              <a:lnSpc>
                <a:spcPct val="150000"/>
              </a:lnSpc>
              <a:buFont typeface="Arial" panose="020B0604020202020204" pitchFamily="34" charset="0"/>
              <a:buChar char="•"/>
            </a:pPr>
            <a:r>
              <a:rPr lang="en-US" sz="1600" dirty="0">
                <a:solidFill>
                  <a:srgbClr val="3A3A3A"/>
                </a:solidFill>
              </a:rPr>
              <a:t>Output Current 600 mA Per Channel</a:t>
            </a:r>
          </a:p>
          <a:p>
            <a:pPr algn="l">
              <a:lnSpc>
                <a:spcPct val="150000"/>
              </a:lnSpc>
              <a:buFont typeface="Arial" panose="020B0604020202020204" pitchFamily="34" charset="0"/>
              <a:buChar char="•"/>
            </a:pPr>
            <a:r>
              <a:rPr lang="en-US" sz="1600" dirty="0">
                <a:solidFill>
                  <a:srgbClr val="3A3A3A"/>
                </a:solidFill>
              </a:rPr>
              <a:t>Peak Output Current 1.2 A Per Channel</a:t>
            </a:r>
          </a:p>
          <a:p>
            <a:pPr algn="l">
              <a:lnSpc>
                <a:spcPct val="150000"/>
              </a:lnSpc>
              <a:buFont typeface="Arial" panose="020B0604020202020204" pitchFamily="34" charset="0"/>
              <a:buChar char="•"/>
            </a:pPr>
            <a:r>
              <a:rPr lang="en-US" sz="1600" dirty="0">
                <a:solidFill>
                  <a:srgbClr val="3A3A3A"/>
                </a:solidFill>
              </a:rPr>
              <a:t>Output Clamp Diodes for Inductive Transient Suppression</a:t>
            </a:r>
          </a:p>
          <a:p>
            <a:pPr algn="l">
              <a:lnSpc>
                <a:spcPct val="150000"/>
              </a:lnSpc>
              <a:buFont typeface="Arial" panose="020B0604020202020204" pitchFamily="34" charset="0"/>
              <a:buChar char="•"/>
            </a:pPr>
            <a:r>
              <a:rPr lang="en-US" sz="1600" dirty="0">
                <a:solidFill>
                  <a:srgbClr val="3A3A3A"/>
                </a:solidFill>
              </a:rPr>
              <a:t>Operation Temperature 0°C to 70°C.</a:t>
            </a:r>
          </a:p>
          <a:p>
            <a:pPr algn="l">
              <a:lnSpc>
                <a:spcPct val="150000"/>
              </a:lnSpc>
              <a:buFont typeface="Arial" panose="020B0604020202020204" pitchFamily="34" charset="0"/>
              <a:buChar char="•"/>
            </a:pPr>
            <a:r>
              <a:rPr lang="en-US" sz="1600" dirty="0">
                <a:solidFill>
                  <a:srgbClr val="3A3A3A"/>
                </a:solidFill>
              </a:rPr>
              <a:t>Automatic thermal shutdown is available</a:t>
            </a:r>
          </a:p>
          <a:p>
            <a:pPr marL="0" indent="0">
              <a:buNone/>
            </a:pPr>
            <a:endParaRPr lang="en-GB"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1524555-7B7F-DF47-9748-A8076FE7B8EE}"/>
              </a:ext>
            </a:extLst>
          </p:cNvPr>
          <p:cNvSpPr txBox="1"/>
          <p:nvPr/>
        </p:nvSpPr>
        <p:spPr>
          <a:xfrm>
            <a:off x="487679" y="1007714"/>
            <a:ext cx="6774767" cy="830997"/>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 </a:t>
            </a:r>
            <a:r>
              <a:rPr lang="en-GB" sz="2400" b="1" dirty="0">
                <a:effectLst>
                  <a:outerShdw blurRad="38100" dist="38100" dir="2700000" algn="tl">
                    <a:srgbClr val="000000">
                      <a:alpha val="43137"/>
                    </a:srgbClr>
                  </a:outerShdw>
                </a:effectLst>
                <a:latin typeface="+mj-lt"/>
                <a:cs typeface="Times New Roman" panose="02020603050405020304" pitchFamily="18" charset="0"/>
              </a:rPr>
              <a:t>L293D motor driver IC</a:t>
            </a:r>
          </a:p>
          <a:p>
            <a:r>
              <a:rPr lang="en-US" sz="2400" b="1" dirty="0">
                <a:solidFill>
                  <a:srgbClr val="191919"/>
                </a:solidFill>
                <a:effectLst>
                  <a:outerShdw blurRad="38100" dist="38100" dir="2700000" algn="tl">
                    <a:srgbClr val="000000">
                      <a:alpha val="43137"/>
                    </a:srgbClr>
                  </a:outerShdw>
                </a:effectLst>
                <a:latin typeface="+mj-lt"/>
              </a:rPr>
              <a:t>  </a:t>
            </a:r>
          </a:p>
        </p:txBody>
      </p:sp>
      <p:sp>
        <p:nvSpPr>
          <p:cNvPr id="8" name="Title 1">
            <a:extLst>
              <a:ext uri="{FF2B5EF4-FFF2-40B4-BE49-F238E27FC236}">
                <a16:creationId xmlns:a16="http://schemas.microsoft.com/office/drawing/2014/main" id="{AAA98E87-CDB5-908D-0D16-1FAEE80FE0F6}"/>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478341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64938F3B-EC6C-4BD9-69D3-5059281C1CA7}"/>
              </a:ext>
            </a:extLst>
          </p:cNvPr>
          <p:cNvSpPr>
            <a:spLocks noGrp="1"/>
          </p:cNvSpPr>
          <p:nvPr>
            <p:ph sz="half" idx="2"/>
          </p:nvPr>
        </p:nvSpPr>
        <p:spPr>
          <a:xfrm>
            <a:off x="269566" y="1131526"/>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L293D Motor Driver IC</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6" name="Content Placeholder 4">
            <a:extLst>
              <a:ext uri="{FF2B5EF4-FFF2-40B4-BE49-F238E27FC236}">
                <a16:creationId xmlns:a16="http://schemas.microsoft.com/office/drawing/2014/main" id="{C0E001E7-F0B2-EA1D-A271-2BA757602176}"/>
              </a:ext>
            </a:extLst>
          </p:cNvPr>
          <p:cNvSpPr txBox="1">
            <a:spLocks/>
          </p:cNvSpPr>
          <p:nvPr/>
        </p:nvSpPr>
        <p:spPr>
          <a:xfrm>
            <a:off x="335280" y="5726474"/>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3"/>
              </a:rPr>
              <a:t>https://components101.com/sites/default/files/</a:t>
            </a:r>
            <a:r>
              <a:rPr lang="en-US" sz="1500" dirty="0" err="1">
                <a:cs typeface="Times New Roman" panose="02020603050405020304" pitchFamily="18" charset="0"/>
                <a:hlinkClick r:id="rId3"/>
              </a:rPr>
              <a:t>component_datasheet</a:t>
            </a:r>
            <a:r>
              <a:rPr lang="en-US" sz="1500" dirty="0">
                <a:cs typeface="Times New Roman" panose="02020603050405020304" pitchFamily="18" charset="0"/>
                <a:hlinkClick r:id="rId3"/>
              </a:rPr>
              <a:t>/L293D%20Datasheet.pdf</a:t>
            </a:r>
            <a:endParaRPr lang="en-GB" sz="1500" dirty="0">
              <a:cs typeface="Times New Roman" panose="02020603050405020304" pitchFamily="18" charset="0"/>
            </a:endParaRPr>
          </a:p>
        </p:txBody>
      </p:sp>
      <p:pic>
        <p:nvPicPr>
          <p:cNvPr id="3" name="Picture 2">
            <a:extLst>
              <a:ext uri="{FF2B5EF4-FFF2-40B4-BE49-F238E27FC236}">
                <a16:creationId xmlns:a16="http://schemas.microsoft.com/office/drawing/2014/main" id="{C2F66E19-7A3F-8E30-7970-3244F0DA2B2F}"/>
              </a:ext>
            </a:extLst>
          </p:cNvPr>
          <p:cNvPicPr>
            <a:picLocks noChangeAspect="1"/>
          </p:cNvPicPr>
          <p:nvPr/>
        </p:nvPicPr>
        <p:blipFill>
          <a:blip r:embed="rId4"/>
          <a:stretch>
            <a:fillRect/>
          </a:stretch>
        </p:blipFill>
        <p:spPr>
          <a:xfrm>
            <a:off x="2243287" y="1878497"/>
            <a:ext cx="3763231" cy="3690237"/>
          </a:xfrm>
          <a:prstGeom prst="rect">
            <a:avLst/>
          </a:prstGeom>
          <a:ln w="12700">
            <a:solidFill>
              <a:schemeClr val="tx1"/>
            </a:solidFill>
          </a:ln>
        </p:spPr>
      </p:pic>
      <p:sp>
        <p:nvSpPr>
          <p:cNvPr id="8" name="Title 1">
            <a:extLst>
              <a:ext uri="{FF2B5EF4-FFF2-40B4-BE49-F238E27FC236}">
                <a16:creationId xmlns:a16="http://schemas.microsoft.com/office/drawing/2014/main" id="{861161B9-3972-498D-09A9-99AC8F9773F7}"/>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1167185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518160" y="956163"/>
            <a:ext cx="8107680" cy="596852"/>
          </a:xfrm>
        </p:spPr>
        <p:txBody>
          <a:bodyPr numCol="1">
            <a:normAutofit/>
          </a:body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Technique:- CD4052 DEMUX IC </a:t>
            </a:r>
          </a:p>
          <a:p>
            <a:pPr marL="0" indent="0">
              <a:buNone/>
            </a:pPr>
            <a:endParaRPr lang="en-GB" sz="3000" dirty="0">
              <a:latin typeface="Times New Roman" panose="02020603050405020304" pitchFamily="18" charset="0"/>
              <a:cs typeface="Times New Roman" panose="02020603050405020304" pitchFamily="18" charset="0"/>
            </a:endParaRPr>
          </a:p>
        </p:txBody>
      </p:sp>
      <p:sp>
        <p:nvSpPr>
          <p:cNvPr id="12" name="Content Placeholder 4">
            <a:extLst>
              <a:ext uri="{FF2B5EF4-FFF2-40B4-BE49-F238E27FC236}">
                <a16:creationId xmlns:a16="http://schemas.microsoft.com/office/drawing/2014/main" id="{482BEC99-BF1C-1032-8EE5-8C672A8059F5}"/>
              </a:ext>
            </a:extLst>
          </p:cNvPr>
          <p:cNvSpPr txBox="1">
            <a:spLocks/>
          </p:cNvSpPr>
          <p:nvPr/>
        </p:nvSpPr>
        <p:spPr>
          <a:xfrm>
            <a:off x="242519" y="1553014"/>
            <a:ext cx="6219241" cy="5181893"/>
          </a:xfrm>
          <a:prstGeom prst="rect">
            <a:avLst/>
          </a:prstGeom>
        </p:spPr>
        <p:txBody>
          <a:bodyPr vert="horz" lIns="68580" tIns="34290" rIns="68580" bIns="34290" numCol="1"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100" dirty="0">
                <a:solidFill>
                  <a:srgbClr val="303030"/>
                </a:solidFill>
              </a:rPr>
              <a:t>Can be used as a 1:4 Demultiplexer.</a:t>
            </a:r>
          </a:p>
          <a:p>
            <a:pPr>
              <a:lnSpc>
                <a:spcPct val="160000"/>
              </a:lnSpc>
            </a:pPr>
            <a:r>
              <a:rPr lang="en-US" sz="2100" dirty="0">
                <a:solidFill>
                  <a:srgbClr val="303030"/>
                </a:solidFill>
              </a:rPr>
              <a:t>Take inputs from 1-channel and send them to separate channel from four channels based on the channel select pins.</a:t>
            </a:r>
          </a:p>
          <a:p>
            <a:pPr>
              <a:lnSpc>
                <a:spcPct val="160000"/>
              </a:lnSpc>
            </a:pPr>
            <a:r>
              <a:rPr lang="en-US" sz="2100" dirty="0">
                <a:solidFill>
                  <a:srgbClr val="303030"/>
                </a:solidFill>
              </a:rPr>
              <a:t>Input pins will be X and Y.</a:t>
            </a:r>
          </a:p>
          <a:p>
            <a:pPr>
              <a:lnSpc>
                <a:spcPct val="160000"/>
              </a:lnSpc>
            </a:pPr>
            <a:r>
              <a:rPr lang="en-US" sz="2100" dirty="0">
                <a:solidFill>
                  <a:srgbClr val="303030"/>
                </a:solidFill>
              </a:rPr>
              <a:t>The output pins can either be X0, Y0 or X1, Y1 or X2, Y2 or X3, Y3 based on the value set on A and B pins.</a:t>
            </a:r>
          </a:p>
          <a:p>
            <a:pPr>
              <a:lnSpc>
                <a:spcPct val="160000"/>
              </a:lnSpc>
            </a:pPr>
            <a:r>
              <a:rPr lang="en-US" sz="2100" dirty="0">
                <a:solidFill>
                  <a:srgbClr val="303030"/>
                </a:solidFill>
              </a:rPr>
              <a:t>The state of the select pins and channel selection is shown in the table.</a:t>
            </a:r>
          </a:p>
          <a:p>
            <a:endParaRPr lang="en-GB" sz="2700" dirty="0">
              <a:latin typeface="Times New Roman" panose="02020603050405020304" pitchFamily="18" charset="0"/>
              <a:cs typeface="Times New Roman" panose="02020603050405020304" pitchFamily="18" charset="0"/>
            </a:endParaRPr>
          </a:p>
        </p:txBody>
      </p:sp>
      <p:pic>
        <p:nvPicPr>
          <p:cNvPr id="3078" name="Picture 6" descr="CD4052 Multiplexer/Demultiplexer IC Pinout, Datasheet, Features &amp; Equivalent">
            <a:extLst>
              <a:ext uri="{FF2B5EF4-FFF2-40B4-BE49-F238E27FC236}">
                <a16:creationId xmlns:a16="http://schemas.microsoft.com/office/drawing/2014/main" id="{B4E4D902-E173-6BEC-9B75-A46EBE6EF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06" b="20288"/>
          <a:stretch/>
        </p:blipFill>
        <p:spPr bwMode="auto">
          <a:xfrm>
            <a:off x="6492962" y="1908011"/>
            <a:ext cx="2500913" cy="160194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C4A1F4B-0E66-9905-BCE4-BC176CB14F64}"/>
              </a:ext>
            </a:extLst>
          </p:cNvPr>
          <p:cNvGraphicFramePr>
            <a:graphicFrameLocks noGrp="1"/>
          </p:cNvGraphicFramePr>
          <p:nvPr/>
        </p:nvGraphicFramePr>
        <p:xfrm>
          <a:off x="6585358" y="4135772"/>
          <a:ext cx="2316123" cy="1601945"/>
        </p:xfrm>
        <a:graphic>
          <a:graphicData uri="http://schemas.openxmlformats.org/drawingml/2006/table">
            <a:tbl>
              <a:tblPr/>
              <a:tblGrid>
                <a:gridCol w="455346">
                  <a:extLst>
                    <a:ext uri="{9D8B030D-6E8A-4147-A177-3AD203B41FA5}">
                      <a16:colId xmlns:a16="http://schemas.microsoft.com/office/drawing/2014/main" val="2779037650"/>
                    </a:ext>
                  </a:extLst>
                </a:gridCol>
                <a:gridCol w="413599">
                  <a:extLst>
                    <a:ext uri="{9D8B030D-6E8A-4147-A177-3AD203B41FA5}">
                      <a16:colId xmlns:a16="http://schemas.microsoft.com/office/drawing/2014/main" val="3917088543"/>
                    </a:ext>
                  </a:extLst>
                </a:gridCol>
                <a:gridCol w="1447178">
                  <a:extLst>
                    <a:ext uri="{9D8B030D-6E8A-4147-A177-3AD203B41FA5}">
                      <a16:colId xmlns:a16="http://schemas.microsoft.com/office/drawing/2014/main" val="3513451778"/>
                    </a:ext>
                  </a:extLst>
                </a:gridCol>
              </a:tblGrid>
              <a:tr h="320389">
                <a:tc>
                  <a:txBody>
                    <a:bodyPr/>
                    <a:lstStyle/>
                    <a:p>
                      <a:pPr algn="just" fontAlgn="t"/>
                      <a:r>
                        <a:rPr lang="en-US" sz="1400" b="1" dirty="0">
                          <a:effectLst/>
                          <a:latin typeface="+mn-lt"/>
                        </a:rPr>
                        <a:t>A</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B</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Channel Selected</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09987156"/>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5210392"/>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1310973"/>
                  </a:ext>
                </a:extLst>
              </a:tr>
              <a:tr h="320389">
                <a:tc>
                  <a:txBody>
                    <a:bodyPr/>
                    <a:lstStyle/>
                    <a:p>
                      <a:pPr algn="just" fontAlgn="t"/>
                      <a:r>
                        <a:rPr lang="en-US" sz="1400" b="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2</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6010610"/>
                  </a:ext>
                </a:extLst>
              </a:tr>
              <a:tr h="320389">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3</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12719"/>
                  </a:ext>
                </a:extLst>
              </a:tr>
            </a:tbl>
          </a:graphicData>
        </a:graphic>
      </p:graphicFrame>
      <p:sp>
        <p:nvSpPr>
          <p:cNvPr id="9" name="Title 1">
            <a:extLst>
              <a:ext uri="{FF2B5EF4-FFF2-40B4-BE49-F238E27FC236}">
                <a16:creationId xmlns:a16="http://schemas.microsoft.com/office/drawing/2014/main" id="{FD3CB83E-12B6-552A-9C1C-611F0871F52F}"/>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1236836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72B51B5E-B6B9-9AB3-215D-69EDFF75F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537" y="1573223"/>
            <a:ext cx="2796540" cy="293751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684B8B4-8354-5320-C4E0-5B2398ABAFCA}"/>
              </a:ext>
            </a:extLst>
          </p:cNvPr>
          <p:cNvGraphicFramePr>
            <a:graphicFrameLocks noGrp="1"/>
          </p:cNvGraphicFramePr>
          <p:nvPr/>
        </p:nvGraphicFramePr>
        <p:xfrm>
          <a:off x="248923" y="1335830"/>
          <a:ext cx="5849614" cy="5460620"/>
        </p:xfrm>
        <a:graphic>
          <a:graphicData uri="http://schemas.openxmlformats.org/drawingml/2006/table">
            <a:tbl>
              <a:tblPr/>
              <a:tblGrid>
                <a:gridCol w="762192">
                  <a:extLst>
                    <a:ext uri="{9D8B030D-6E8A-4147-A177-3AD203B41FA5}">
                      <a16:colId xmlns:a16="http://schemas.microsoft.com/office/drawing/2014/main" val="1230501183"/>
                    </a:ext>
                  </a:extLst>
                </a:gridCol>
                <a:gridCol w="1263829">
                  <a:extLst>
                    <a:ext uri="{9D8B030D-6E8A-4147-A177-3AD203B41FA5}">
                      <a16:colId xmlns:a16="http://schemas.microsoft.com/office/drawing/2014/main" val="2780231546"/>
                    </a:ext>
                  </a:extLst>
                </a:gridCol>
                <a:gridCol w="3823593">
                  <a:extLst>
                    <a:ext uri="{9D8B030D-6E8A-4147-A177-3AD203B41FA5}">
                      <a16:colId xmlns:a16="http://schemas.microsoft.com/office/drawing/2014/main" val="2634755701"/>
                    </a:ext>
                  </a:extLst>
                </a:gridCol>
              </a:tblGrid>
              <a:tr h="592737">
                <a:tc>
                  <a:txBody>
                    <a:bodyPr/>
                    <a:lstStyle/>
                    <a:p>
                      <a:pPr algn="just" fontAlgn="t"/>
                      <a:r>
                        <a:rPr lang="en-US" sz="1500" b="1">
                          <a:effectLst/>
                          <a:latin typeface="+mn-lt"/>
                        </a:rPr>
                        <a:t>Pin Number</a:t>
                      </a:r>
                      <a:endParaRPr lang="en-US" sz="1500" b="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Pin Name</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Description</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6651288"/>
                  </a:ext>
                </a:extLst>
              </a:tr>
              <a:tr h="471517">
                <a:tc>
                  <a:txBody>
                    <a:bodyPr/>
                    <a:lstStyle/>
                    <a:p>
                      <a:pPr algn="just" fontAlgn="t"/>
                      <a:r>
                        <a:rPr lang="en-US" sz="1500" b="0" dirty="0">
                          <a:effectLst/>
                          <a:latin typeface="+mn-lt"/>
                        </a:rPr>
                        <a:t>16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err="1">
                          <a:effectLst/>
                          <a:latin typeface="+mn-lt"/>
                        </a:rPr>
                        <a:t>Vdd</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Positive power input, maximum 20V</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297433"/>
                  </a:ext>
                </a:extLst>
              </a:tr>
              <a:tr h="592737">
                <a:tc>
                  <a:txBody>
                    <a:bodyPr/>
                    <a:lstStyle/>
                    <a:p>
                      <a:pPr algn="just" fontAlgn="t"/>
                      <a:r>
                        <a:rPr lang="en-US" sz="1500" b="0">
                          <a:effectLst/>
                          <a:latin typeface="+mn-lt"/>
                        </a:rPr>
                        <a:t>7</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Vee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Negative power rail, normally connected to ground</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3352700"/>
                  </a:ext>
                </a:extLst>
              </a:tr>
              <a:tr h="431339">
                <a:tc>
                  <a:txBody>
                    <a:bodyPr/>
                    <a:lstStyle/>
                    <a:p>
                      <a:pPr algn="just" fontAlgn="t"/>
                      <a:r>
                        <a:rPr lang="en-US" sz="1500" b="0" dirty="0">
                          <a:effectLst/>
                          <a:latin typeface="+mn-lt"/>
                        </a:rPr>
                        <a:t>8</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err="1">
                          <a:effectLst/>
                          <a:latin typeface="+mn-lt"/>
                        </a:rPr>
                        <a:t>Vss</a:t>
                      </a:r>
                      <a:r>
                        <a:rPr lang="en-US" sz="1500" b="0" dirty="0">
                          <a:effectLst/>
                          <a:latin typeface="+mn-lt"/>
                        </a:rPr>
                        <a:t> (Ground)</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Connected to ground of the circuit </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2874444"/>
                  </a:ext>
                </a:extLst>
              </a:tr>
              <a:tr h="592737">
                <a:tc>
                  <a:txBody>
                    <a:bodyPr/>
                    <a:lstStyle/>
                    <a:p>
                      <a:pPr algn="just" fontAlgn="t"/>
                      <a:r>
                        <a:rPr lang="en-US" sz="1500" b="0">
                          <a:effectLst/>
                          <a:latin typeface="+mn-lt"/>
                        </a:rPr>
                        <a:t>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INH</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Enable pin – Must be pulled to ground for normal operation</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4563786"/>
                  </a:ext>
                </a:extLst>
              </a:tr>
              <a:tr h="348073">
                <a:tc>
                  <a:txBody>
                    <a:bodyPr/>
                    <a:lstStyle/>
                    <a:p>
                      <a:pPr algn="just" fontAlgn="t"/>
                      <a:r>
                        <a:rPr lang="en-US" sz="1500" b="0">
                          <a:effectLst/>
                          <a:latin typeface="+mn-lt"/>
                        </a:rPr>
                        <a:t>9,10</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A,B</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Select pins</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1067967"/>
                  </a:ext>
                </a:extLst>
              </a:tr>
              <a:tr h="486296">
                <a:tc>
                  <a:txBody>
                    <a:bodyPr/>
                    <a:lstStyle/>
                    <a:p>
                      <a:pPr algn="just" fontAlgn="t"/>
                      <a:r>
                        <a:rPr lang="en-US" sz="1500" b="0">
                          <a:effectLst/>
                          <a:latin typeface="+mn-lt"/>
                        </a:rPr>
                        <a:t>1,12</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Y0,X0</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0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81589547"/>
                  </a:ext>
                </a:extLst>
              </a:tr>
              <a:tr h="486296">
                <a:tc>
                  <a:txBody>
                    <a:bodyPr/>
                    <a:lstStyle/>
                    <a:p>
                      <a:pPr algn="just" fontAlgn="t"/>
                      <a:r>
                        <a:rPr lang="en-US" sz="1500" b="0">
                          <a:effectLst/>
                          <a:latin typeface="+mn-lt"/>
                        </a:rPr>
                        <a:t>5,14</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Y1,X1</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1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5639004"/>
                  </a:ext>
                </a:extLst>
              </a:tr>
              <a:tr h="486296">
                <a:tc>
                  <a:txBody>
                    <a:bodyPr/>
                    <a:lstStyle/>
                    <a:p>
                      <a:pPr algn="just" fontAlgn="t"/>
                      <a:r>
                        <a:rPr lang="en-US" sz="1500" b="0">
                          <a:effectLst/>
                          <a:latin typeface="+mn-lt"/>
                        </a:rPr>
                        <a:t>2,15</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Y2,X2</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2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6355444"/>
                  </a:ext>
                </a:extLst>
              </a:tr>
              <a:tr h="486296">
                <a:tc>
                  <a:txBody>
                    <a:bodyPr/>
                    <a:lstStyle/>
                    <a:p>
                      <a:pPr algn="just" fontAlgn="t"/>
                      <a:r>
                        <a:rPr lang="en-US" sz="1500" b="0">
                          <a:effectLst/>
                          <a:latin typeface="+mn-lt"/>
                        </a:rPr>
                        <a:t>4,11</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a:effectLst/>
                          <a:latin typeface="+mn-lt"/>
                        </a:rPr>
                        <a:t>Y3,X3</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3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39566051"/>
                  </a:ext>
                </a:extLst>
              </a:tr>
              <a:tr h="486296">
                <a:tc>
                  <a:txBody>
                    <a:bodyPr/>
                    <a:lstStyle/>
                    <a:p>
                      <a:pPr algn="just" fontAlgn="t"/>
                      <a:r>
                        <a:rPr lang="en-US" sz="1500" b="0">
                          <a:effectLst/>
                          <a:latin typeface="+mn-lt"/>
                        </a:rPr>
                        <a:t>3,13</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Y,X</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Common Output / Input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3030734"/>
                  </a:ext>
                </a:extLst>
              </a:tr>
            </a:tbl>
          </a:graphicData>
        </a:graphic>
      </p:graphicFrame>
      <p:sp>
        <p:nvSpPr>
          <p:cNvPr id="8" name="Title 1">
            <a:extLst>
              <a:ext uri="{FF2B5EF4-FFF2-40B4-BE49-F238E27FC236}">
                <a16:creationId xmlns:a16="http://schemas.microsoft.com/office/drawing/2014/main" id="{6A2E2709-EDA0-2A8F-CEA6-70E0E53E3A3B}"/>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9" name="TextBox 8">
            <a:extLst>
              <a:ext uri="{FF2B5EF4-FFF2-40B4-BE49-F238E27FC236}">
                <a16:creationId xmlns:a16="http://schemas.microsoft.com/office/drawing/2014/main" id="{C53703B8-E75B-1D9B-9C43-90936BCBFE34}"/>
              </a:ext>
            </a:extLst>
          </p:cNvPr>
          <p:cNvSpPr txBox="1"/>
          <p:nvPr/>
        </p:nvSpPr>
        <p:spPr>
          <a:xfrm>
            <a:off x="187083" y="883299"/>
            <a:ext cx="4572000" cy="369332"/>
          </a:xfrm>
          <a:prstGeom prst="rect">
            <a:avLst/>
          </a:prstGeom>
          <a:noFill/>
        </p:spPr>
        <p:txBody>
          <a:bodyPr wrap="square">
            <a:spAutoFit/>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CD4052 DEMUX IC Pinout</a:t>
            </a:r>
          </a:p>
        </p:txBody>
      </p:sp>
    </p:spTree>
    <p:extLst>
      <p:ext uri="{BB962C8B-B14F-4D97-AF65-F5344CB8AC3E}">
        <p14:creationId xmlns:p14="http://schemas.microsoft.com/office/powerpoint/2010/main" val="4265650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308021-5E24-C19B-0F9E-DA6EB218C10E}"/>
              </a:ext>
            </a:extLst>
          </p:cNvPr>
          <p:cNvSpPr txBox="1"/>
          <p:nvPr/>
        </p:nvSpPr>
        <p:spPr>
          <a:xfrm>
            <a:off x="546403" y="1091604"/>
            <a:ext cx="6557782" cy="461665"/>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 </a:t>
            </a:r>
            <a:r>
              <a:rPr lang="en-GB" sz="2400" b="1" dirty="0">
                <a:effectLst>
                  <a:outerShdw blurRad="38100" dist="38100" dir="2700000" algn="tl">
                    <a:srgbClr val="000000">
                      <a:alpha val="43137"/>
                    </a:srgbClr>
                  </a:outerShdw>
                </a:effectLst>
                <a:latin typeface="+mj-lt"/>
                <a:cs typeface="Times New Roman" panose="02020603050405020304" pitchFamily="18" charset="0"/>
              </a:rPr>
              <a:t>CD4052 DEMUX IC</a:t>
            </a:r>
            <a:r>
              <a:rPr lang="en-US" sz="2400" b="1" dirty="0">
                <a:solidFill>
                  <a:srgbClr val="191919"/>
                </a:solidFill>
                <a:effectLst>
                  <a:outerShdw blurRad="38100" dist="38100" dir="2700000" algn="tl">
                    <a:srgbClr val="000000">
                      <a:alpha val="43137"/>
                    </a:srgbClr>
                  </a:outerShdw>
                </a:effectLst>
                <a:latin typeface="+mj-lt"/>
              </a:rPr>
              <a:t> </a:t>
            </a:r>
          </a:p>
        </p:txBody>
      </p:sp>
      <p:sp>
        <p:nvSpPr>
          <p:cNvPr id="8" name="TextBox 7">
            <a:extLst>
              <a:ext uri="{FF2B5EF4-FFF2-40B4-BE49-F238E27FC236}">
                <a16:creationId xmlns:a16="http://schemas.microsoft.com/office/drawing/2014/main" id="{290595AD-547D-1AE0-2016-5E5844E07B22}"/>
              </a:ext>
            </a:extLst>
          </p:cNvPr>
          <p:cNvSpPr txBox="1"/>
          <p:nvPr/>
        </p:nvSpPr>
        <p:spPr>
          <a:xfrm>
            <a:off x="546403" y="1984639"/>
            <a:ext cx="6825322" cy="4455066"/>
          </a:xfrm>
          <a:prstGeom prst="rect">
            <a:avLst/>
          </a:prstGeom>
          <a:noFill/>
        </p:spPr>
        <p:txBody>
          <a:bodyPr wrap="square">
            <a:spAutoFit/>
          </a:bodyPr>
          <a:lstStyle/>
          <a:p>
            <a:pPr marL="214313" indent="-214313" algn="just">
              <a:lnSpc>
                <a:spcPct val="150000"/>
              </a:lnSpc>
              <a:buFont typeface="Arial" panose="020B0604020202020204" pitchFamily="34" charset="0"/>
              <a:buChar char="•"/>
            </a:pPr>
            <a:r>
              <a:rPr lang="en-US" sz="1600" dirty="0">
                <a:solidFill>
                  <a:srgbClr val="000000"/>
                </a:solidFill>
              </a:rPr>
              <a:t>Dual 4 Channel Analog Multiplexer or Demultiplexer</a:t>
            </a:r>
          </a:p>
          <a:p>
            <a:pPr marL="214313" indent="-214313" algn="just">
              <a:lnSpc>
                <a:spcPct val="150000"/>
              </a:lnSpc>
              <a:buFont typeface="Arial" panose="020B0604020202020204" pitchFamily="34" charset="0"/>
              <a:buChar char="•"/>
            </a:pPr>
            <a:r>
              <a:rPr lang="en-US" sz="1600" dirty="0">
                <a:solidFill>
                  <a:srgbClr val="000000"/>
                </a:solidFill>
              </a:rPr>
              <a:t>Supply Voltage Range: 3 to 15V</a:t>
            </a:r>
          </a:p>
          <a:p>
            <a:pPr marL="214313" indent="-214313" algn="just">
              <a:lnSpc>
                <a:spcPct val="150000"/>
              </a:lnSpc>
              <a:buFont typeface="Arial" panose="020B0604020202020204" pitchFamily="34" charset="0"/>
              <a:buChar char="•"/>
            </a:pPr>
            <a:r>
              <a:rPr lang="en-US" sz="1600" dirty="0">
                <a:solidFill>
                  <a:srgbClr val="000000"/>
                </a:solidFill>
              </a:rPr>
              <a:t>Input Current: ±10mA</a:t>
            </a:r>
          </a:p>
          <a:p>
            <a:pPr marL="214313" indent="-214313" algn="just">
              <a:lnSpc>
                <a:spcPct val="150000"/>
              </a:lnSpc>
              <a:buFont typeface="Arial" panose="020B0604020202020204" pitchFamily="34" charset="0"/>
              <a:buChar char="•"/>
            </a:pPr>
            <a:r>
              <a:rPr lang="en-US" sz="1600" dirty="0">
                <a:solidFill>
                  <a:srgbClr val="000000"/>
                </a:solidFill>
              </a:rPr>
              <a:t>Power Dissipation: 750mW</a:t>
            </a:r>
          </a:p>
          <a:p>
            <a:pPr marL="214313" indent="-214313" algn="just">
              <a:lnSpc>
                <a:spcPct val="150000"/>
              </a:lnSpc>
              <a:buFont typeface="Arial" panose="020B0604020202020204" pitchFamily="34" charset="0"/>
              <a:buChar char="•"/>
            </a:pPr>
            <a:r>
              <a:rPr lang="en-US" sz="1600" dirty="0">
                <a:solidFill>
                  <a:srgbClr val="000000"/>
                </a:solidFill>
              </a:rPr>
              <a:t> Low-level Input Voltage Max.: 1.5V</a:t>
            </a:r>
          </a:p>
          <a:p>
            <a:pPr marL="214313" indent="-214313" algn="just">
              <a:lnSpc>
                <a:spcPct val="150000"/>
              </a:lnSpc>
              <a:buFont typeface="Arial" panose="020B0604020202020204" pitchFamily="34" charset="0"/>
              <a:buChar char="•"/>
            </a:pPr>
            <a:r>
              <a:rPr lang="en-US" sz="1600" dirty="0">
                <a:solidFill>
                  <a:srgbClr val="000000"/>
                </a:solidFill>
              </a:rPr>
              <a:t> High-level Input Voltage Min.: 3.5V </a:t>
            </a:r>
          </a:p>
          <a:p>
            <a:pPr marL="214313" indent="-214313" algn="just">
              <a:lnSpc>
                <a:spcPct val="150000"/>
              </a:lnSpc>
              <a:buFont typeface="Arial" panose="020B0604020202020204" pitchFamily="34" charset="0"/>
              <a:buChar char="•"/>
            </a:pPr>
            <a:r>
              <a:rPr lang="en-US" sz="1600" dirty="0">
                <a:solidFill>
                  <a:srgbClr val="000000"/>
                </a:solidFill>
              </a:rPr>
              <a:t>On State Resistance  Max.: 2500</a:t>
            </a:r>
            <a:r>
              <a:rPr lang="el-GR" sz="1600" dirty="0">
                <a:solidFill>
                  <a:srgbClr val="000000"/>
                </a:solidFill>
              </a:rPr>
              <a:t>Ω</a:t>
            </a:r>
          </a:p>
          <a:p>
            <a:pPr marL="214313" indent="-214313" algn="just">
              <a:lnSpc>
                <a:spcPct val="150000"/>
              </a:lnSpc>
              <a:buFont typeface="Arial" panose="020B0604020202020204" pitchFamily="34" charset="0"/>
              <a:buChar char="•"/>
            </a:pPr>
            <a:r>
              <a:rPr lang="en-US" sz="1600" dirty="0">
                <a:solidFill>
                  <a:srgbClr val="000000"/>
                </a:solidFill>
              </a:rPr>
              <a:t>Propagation Delay Time Max.: 305ns</a:t>
            </a:r>
          </a:p>
          <a:p>
            <a:pPr marL="214313" indent="-214313" algn="just">
              <a:lnSpc>
                <a:spcPct val="150000"/>
              </a:lnSpc>
              <a:buFont typeface="Arial" panose="020B0604020202020204" pitchFamily="34" charset="0"/>
              <a:buChar char="•"/>
            </a:pPr>
            <a:r>
              <a:rPr lang="en-US" sz="1600" dirty="0">
                <a:solidFill>
                  <a:srgbClr val="333333"/>
                </a:solidFill>
              </a:rPr>
              <a:t>Min Operating Temperature: -55°C</a:t>
            </a:r>
          </a:p>
          <a:p>
            <a:pPr marL="214313" indent="-214313" algn="just">
              <a:lnSpc>
                <a:spcPct val="150000"/>
              </a:lnSpc>
              <a:buFont typeface="Arial" panose="020B0604020202020204" pitchFamily="34" charset="0"/>
              <a:buChar char="•"/>
            </a:pPr>
            <a:r>
              <a:rPr lang="en-US" sz="1600" dirty="0">
                <a:solidFill>
                  <a:srgbClr val="333333"/>
                </a:solidFill>
              </a:rPr>
              <a:t>Max Operating Temperature: 125°C</a:t>
            </a:r>
          </a:p>
          <a:p>
            <a:pPr algn="l"/>
            <a:endParaRPr lang="en-US" sz="1200" dirty="0">
              <a:solidFill>
                <a:srgbClr val="333333"/>
              </a:solidFill>
            </a:endParaRPr>
          </a:p>
          <a:p>
            <a:pPr marL="214313" indent="-214313">
              <a:lnSpc>
                <a:spcPct val="150000"/>
              </a:lnSpc>
              <a:buFont typeface="Arial" panose="020B0604020202020204" pitchFamily="34" charset="0"/>
              <a:buChar char="•"/>
            </a:pPr>
            <a:endParaRPr lang="en-US" sz="1200" dirty="0">
              <a:solidFill>
                <a:srgbClr val="333333"/>
              </a:solidFill>
            </a:endParaRPr>
          </a:p>
          <a:p>
            <a:pPr algn="l"/>
            <a:endParaRPr lang="en-US" sz="1350" dirty="0">
              <a:solidFill>
                <a:srgbClr val="333333"/>
              </a:solidFill>
              <a:latin typeface="Roboto" panose="02000000000000000000" pitchFamily="2" charset="0"/>
            </a:endParaRPr>
          </a:p>
        </p:txBody>
      </p:sp>
      <p:sp>
        <p:nvSpPr>
          <p:cNvPr id="7" name="Title 1">
            <a:extLst>
              <a:ext uri="{FF2B5EF4-FFF2-40B4-BE49-F238E27FC236}">
                <a16:creationId xmlns:a16="http://schemas.microsoft.com/office/drawing/2014/main" id="{E1F48D35-D688-82B5-5498-52EAE3A1F78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366641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94F4E664-6111-9D35-02D3-3C2A83378E34}"/>
              </a:ext>
            </a:extLst>
          </p:cNvPr>
          <p:cNvSpPr txBox="1">
            <a:spLocks/>
          </p:cNvSpPr>
          <p:nvPr/>
        </p:nvSpPr>
        <p:spPr>
          <a:xfrm>
            <a:off x="360648" y="5992398"/>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a:t>
            </a:r>
            <a:r>
              <a:rPr lang="en-US" sz="1500" dirty="0">
                <a:cs typeface="Times New Roman" panose="02020603050405020304" pitchFamily="18" charset="0"/>
                <a:hlinkClick r:id="rId3"/>
              </a:rPr>
              <a:t>https://components101.com/sites/default/files/</a:t>
            </a:r>
            <a:r>
              <a:rPr lang="en-US" sz="1500" dirty="0" err="1">
                <a:cs typeface="Times New Roman" panose="02020603050405020304" pitchFamily="18" charset="0"/>
                <a:hlinkClick r:id="rId3"/>
              </a:rPr>
              <a:t>component_datasheet</a:t>
            </a:r>
            <a:r>
              <a:rPr lang="en-US" sz="1500" dirty="0">
                <a:cs typeface="Times New Roman" panose="02020603050405020304" pitchFamily="18" charset="0"/>
                <a:hlinkClick r:id="rId3"/>
              </a:rPr>
              <a:t>/CD4052-Datasheet.pdf</a:t>
            </a:r>
            <a:endParaRPr lang="en-GB" sz="1500" dirty="0">
              <a:cs typeface="Times New Roman" panose="02020603050405020304" pitchFamily="18" charset="0"/>
            </a:endParaRPr>
          </a:p>
        </p:txBody>
      </p:sp>
      <p:pic>
        <p:nvPicPr>
          <p:cNvPr id="1026" name="Picture 2" descr="Functional Block Diagram for CD4052B-MIL">
            <a:extLst>
              <a:ext uri="{FF2B5EF4-FFF2-40B4-BE49-F238E27FC236}">
                <a16:creationId xmlns:a16="http://schemas.microsoft.com/office/drawing/2014/main" id="{B1CD7B20-1908-D150-49A0-CF6986830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482" y="1842556"/>
            <a:ext cx="6153831" cy="345525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4CE10F3-8E15-DEEA-A84E-8ACCC37CA5B9}"/>
              </a:ext>
            </a:extLst>
          </p:cNvPr>
          <p:cNvSpPr>
            <a:spLocks noGrp="1"/>
          </p:cNvSpPr>
          <p:nvPr>
            <p:ph sz="half" idx="2"/>
          </p:nvPr>
        </p:nvSpPr>
        <p:spPr>
          <a:xfrm>
            <a:off x="261177" y="946968"/>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CD4052 IC</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8" name="Title 1">
            <a:extLst>
              <a:ext uri="{FF2B5EF4-FFF2-40B4-BE49-F238E27FC236}">
                <a16:creationId xmlns:a16="http://schemas.microsoft.com/office/drawing/2014/main" id="{3403CF07-DA84-9E15-DF8B-30282AA8AF7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1146049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518160" y="956163"/>
            <a:ext cx="8107680" cy="596852"/>
          </a:xfrm>
        </p:spPr>
        <p:txBody>
          <a:bodyPr numCol="1">
            <a:normAutofit/>
          </a:body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Technique:- CD74HC4051 IC </a:t>
            </a:r>
          </a:p>
          <a:p>
            <a:pPr marL="0" indent="0">
              <a:buNone/>
            </a:pPr>
            <a:endParaRPr lang="en-GB" sz="3000" dirty="0">
              <a:latin typeface="Times New Roman" panose="02020603050405020304" pitchFamily="18" charset="0"/>
              <a:cs typeface="Times New Roman" panose="02020603050405020304" pitchFamily="18" charset="0"/>
            </a:endParaRPr>
          </a:p>
        </p:txBody>
      </p:sp>
      <p:sp>
        <p:nvSpPr>
          <p:cNvPr id="12" name="Content Placeholder 4">
            <a:extLst>
              <a:ext uri="{FF2B5EF4-FFF2-40B4-BE49-F238E27FC236}">
                <a16:creationId xmlns:a16="http://schemas.microsoft.com/office/drawing/2014/main" id="{482BEC99-BF1C-1032-8EE5-8C672A8059F5}"/>
              </a:ext>
            </a:extLst>
          </p:cNvPr>
          <p:cNvSpPr txBox="1">
            <a:spLocks/>
          </p:cNvSpPr>
          <p:nvPr/>
        </p:nvSpPr>
        <p:spPr>
          <a:xfrm>
            <a:off x="242519" y="1553014"/>
            <a:ext cx="6219241" cy="5181893"/>
          </a:xfrm>
          <a:prstGeom prst="rect">
            <a:avLst/>
          </a:prstGeom>
        </p:spPr>
        <p:txBody>
          <a:bodyPr vert="horz" lIns="68580" tIns="34290" rIns="68580" bIns="34290" numCol="1"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100" dirty="0">
                <a:solidFill>
                  <a:srgbClr val="303030"/>
                </a:solidFill>
              </a:rPr>
              <a:t>Can be used as a 1:8 Demultiplexer.</a:t>
            </a:r>
          </a:p>
          <a:p>
            <a:pPr>
              <a:lnSpc>
                <a:spcPct val="160000"/>
              </a:lnSpc>
            </a:pPr>
            <a:r>
              <a:rPr lang="en-US" sz="2100" dirty="0">
                <a:solidFill>
                  <a:srgbClr val="303030"/>
                </a:solidFill>
              </a:rPr>
              <a:t>Take inputs from 1-channel and send them to separate channel from eight channels based on the channel select pins.</a:t>
            </a:r>
          </a:p>
          <a:p>
            <a:pPr>
              <a:lnSpc>
                <a:spcPct val="160000"/>
              </a:lnSpc>
            </a:pPr>
            <a:r>
              <a:rPr lang="en-US" sz="2100" dirty="0">
                <a:solidFill>
                  <a:srgbClr val="303030"/>
                </a:solidFill>
              </a:rPr>
              <a:t>Common Input pin will be Z.</a:t>
            </a:r>
          </a:p>
          <a:p>
            <a:pPr>
              <a:lnSpc>
                <a:spcPct val="160000"/>
              </a:lnSpc>
            </a:pPr>
            <a:r>
              <a:rPr lang="en-US" sz="2100" dirty="0">
                <a:solidFill>
                  <a:srgbClr val="303030"/>
                </a:solidFill>
              </a:rPr>
              <a:t>The output pin can either be Y0, Y1, Y2, Y3, Y4, Y5, Y6, Y7 based on the value set on S0, S1 and S2 pins.</a:t>
            </a:r>
          </a:p>
          <a:p>
            <a:pPr>
              <a:lnSpc>
                <a:spcPct val="160000"/>
              </a:lnSpc>
            </a:pPr>
            <a:r>
              <a:rPr lang="en-US" sz="2100" dirty="0">
                <a:solidFill>
                  <a:srgbClr val="303030"/>
                </a:solidFill>
              </a:rPr>
              <a:t>The state of the select pins and channel selection is shown in the table.</a:t>
            </a:r>
          </a:p>
          <a:p>
            <a:endParaRPr lang="en-GB" sz="27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FC4A1F4B-0E66-9905-BCE4-BC176CB14F64}"/>
              </a:ext>
            </a:extLst>
          </p:cNvPr>
          <p:cNvGraphicFramePr>
            <a:graphicFrameLocks noGrp="1"/>
          </p:cNvGraphicFramePr>
          <p:nvPr/>
        </p:nvGraphicFramePr>
        <p:xfrm>
          <a:off x="6554155" y="3187931"/>
          <a:ext cx="2316123" cy="3081272"/>
        </p:xfrm>
        <a:graphic>
          <a:graphicData uri="http://schemas.openxmlformats.org/drawingml/2006/table">
            <a:tbl>
              <a:tblPr/>
              <a:tblGrid>
                <a:gridCol w="386353">
                  <a:extLst>
                    <a:ext uri="{9D8B030D-6E8A-4147-A177-3AD203B41FA5}">
                      <a16:colId xmlns:a16="http://schemas.microsoft.com/office/drawing/2014/main" val="2779037650"/>
                    </a:ext>
                  </a:extLst>
                </a:gridCol>
                <a:gridCol w="350932">
                  <a:extLst>
                    <a:ext uri="{9D8B030D-6E8A-4147-A177-3AD203B41FA5}">
                      <a16:colId xmlns:a16="http://schemas.microsoft.com/office/drawing/2014/main" val="2179968867"/>
                    </a:ext>
                  </a:extLst>
                </a:gridCol>
                <a:gridCol w="350932">
                  <a:extLst>
                    <a:ext uri="{9D8B030D-6E8A-4147-A177-3AD203B41FA5}">
                      <a16:colId xmlns:a16="http://schemas.microsoft.com/office/drawing/2014/main" val="3917088543"/>
                    </a:ext>
                  </a:extLst>
                </a:gridCol>
                <a:gridCol w="1227906">
                  <a:extLst>
                    <a:ext uri="{9D8B030D-6E8A-4147-A177-3AD203B41FA5}">
                      <a16:colId xmlns:a16="http://schemas.microsoft.com/office/drawing/2014/main" val="3513451778"/>
                    </a:ext>
                  </a:extLst>
                </a:gridCol>
              </a:tblGrid>
              <a:tr h="320389">
                <a:tc>
                  <a:txBody>
                    <a:bodyPr/>
                    <a:lstStyle/>
                    <a:p>
                      <a:pPr algn="just" fontAlgn="t"/>
                      <a:r>
                        <a:rPr lang="en-US" sz="1400" b="1" dirty="0">
                          <a:effectLst/>
                          <a:latin typeface="+mn-lt"/>
                        </a:rPr>
                        <a:t>S0</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S1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S2</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1" dirty="0">
                          <a:effectLst/>
                          <a:latin typeface="+mn-lt"/>
                        </a:rPr>
                        <a:t>Channel Selected</a:t>
                      </a:r>
                      <a:endParaRPr lang="en-US" sz="1400" b="0" dirty="0">
                        <a:effectLst/>
                        <a:latin typeface="+mn-lt"/>
                      </a:endParaRP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09987156"/>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5210392"/>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1310973"/>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2</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6010610"/>
                  </a:ext>
                </a:extLst>
              </a:tr>
              <a:tr h="320389">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3</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2412719"/>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4</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08993074"/>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5</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07226208"/>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0</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6</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23721713"/>
                  </a:ext>
                </a:extLst>
              </a:tr>
              <a:tr h="320389">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1</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just" fontAlgn="t"/>
                      <a:r>
                        <a:rPr lang="en-US" sz="1400" b="0" dirty="0">
                          <a:effectLst/>
                          <a:latin typeface="+mn-lt"/>
                        </a:rPr>
                        <a:t>Channel 7</a:t>
                      </a:r>
                    </a:p>
                  </a:txBody>
                  <a:tcPr marL="45720" marR="4572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29516460"/>
                  </a:ext>
                </a:extLst>
              </a:tr>
            </a:tbl>
          </a:graphicData>
        </a:graphic>
      </p:graphicFrame>
      <p:sp>
        <p:nvSpPr>
          <p:cNvPr id="9" name="Title 1">
            <a:extLst>
              <a:ext uri="{FF2B5EF4-FFF2-40B4-BE49-F238E27FC236}">
                <a16:creationId xmlns:a16="http://schemas.microsoft.com/office/drawing/2014/main" id="{FD3CB83E-12B6-552A-9C1C-611F0871F52F}"/>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4" name="Picture 3">
            <a:extLst>
              <a:ext uri="{FF2B5EF4-FFF2-40B4-BE49-F238E27FC236}">
                <a16:creationId xmlns:a16="http://schemas.microsoft.com/office/drawing/2014/main" id="{252ADDD7-A26D-09E0-E268-818AD6015BA6}"/>
              </a:ext>
            </a:extLst>
          </p:cNvPr>
          <p:cNvPicPr>
            <a:picLocks noChangeAspect="1"/>
          </p:cNvPicPr>
          <p:nvPr/>
        </p:nvPicPr>
        <p:blipFill>
          <a:blip r:embed="rId3"/>
          <a:stretch>
            <a:fillRect/>
          </a:stretch>
        </p:blipFill>
        <p:spPr>
          <a:xfrm>
            <a:off x="5803320" y="1050764"/>
            <a:ext cx="2768504" cy="1560188"/>
          </a:xfrm>
          <a:prstGeom prst="rect">
            <a:avLst/>
          </a:prstGeom>
          <a:ln>
            <a:solidFill>
              <a:schemeClr val="tx1"/>
            </a:solidFill>
          </a:ln>
        </p:spPr>
      </p:pic>
    </p:spTree>
    <p:extLst>
      <p:ext uri="{BB962C8B-B14F-4D97-AF65-F5344CB8AC3E}">
        <p14:creationId xmlns:p14="http://schemas.microsoft.com/office/powerpoint/2010/main" val="3715759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684B8B4-8354-5320-C4E0-5B2398ABAFCA}"/>
              </a:ext>
            </a:extLst>
          </p:cNvPr>
          <p:cNvGraphicFramePr>
            <a:graphicFrameLocks noGrp="1"/>
          </p:cNvGraphicFramePr>
          <p:nvPr/>
        </p:nvGraphicFramePr>
        <p:xfrm>
          <a:off x="248923" y="1335830"/>
          <a:ext cx="5849614" cy="4244273"/>
        </p:xfrm>
        <a:graphic>
          <a:graphicData uri="http://schemas.openxmlformats.org/drawingml/2006/table">
            <a:tbl>
              <a:tblPr/>
              <a:tblGrid>
                <a:gridCol w="1073850">
                  <a:extLst>
                    <a:ext uri="{9D8B030D-6E8A-4147-A177-3AD203B41FA5}">
                      <a16:colId xmlns:a16="http://schemas.microsoft.com/office/drawing/2014/main" val="1230501183"/>
                    </a:ext>
                  </a:extLst>
                </a:gridCol>
                <a:gridCol w="1429305">
                  <a:extLst>
                    <a:ext uri="{9D8B030D-6E8A-4147-A177-3AD203B41FA5}">
                      <a16:colId xmlns:a16="http://schemas.microsoft.com/office/drawing/2014/main" val="2780231546"/>
                    </a:ext>
                  </a:extLst>
                </a:gridCol>
                <a:gridCol w="3346459">
                  <a:extLst>
                    <a:ext uri="{9D8B030D-6E8A-4147-A177-3AD203B41FA5}">
                      <a16:colId xmlns:a16="http://schemas.microsoft.com/office/drawing/2014/main" val="2634755701"/>
                    </a:ext>
                  </a:extLst>
                </a:gridCol>
              </a:tblGrid>
              <a:tr h="592737">
                <a:tc>
                  <a:txBody>
                    <a:bodyPr/>
                    <a:lstStyle/>
                    <a:p>
                      <a:pPr algn="just" fontAlgn="t"/>
                      <a:r>
                        <a:rPr lang="en-US" sz="1500" b="1">
                          <a:effectLst/>
                          <a:latin typeface="+mn-lt"/>
                        </a:rPr>
                        <a:t>Pin Number</a:t>
                      </a:r>
                      <a:endParaRPr lang="en-US" sz="1500" b="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Pin Name</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1" dirty="0">
                          <a:effectLst/>
                          <a:latin typeface="+mn-lt"/>
                        </a:rPr>
                        <a:t>Description</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6651288"/>
                  </a:ext>
                </a:extLst>
              </a:tr>
              <a:tr h="471517">
                <a:tc>
                  <a:txBody>
                    <a:bodyPr/>
                    <a:lstStyle/>
                    <a:p>
                      <a:pPr algn="just" fontAlgn="t"/>
                      <a:r>
                        <a:rPr lang="en-US" sz="1500" b="0" dirty="0">
                          <a:effectLst/>
                          <a:latin typeface="+mn-lt"/>
                        </a:rPr>
                        <a:t>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Enable Input(Active Low)</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79297433"/>
                  </a:ext>
                </a:extLst>
              </a:tr>
              <a:tr h="592737">
                <a:tc>
                  <a:txBody>
                    <a:bodyPr/>
                    <a:lstStyle/>
                    <a:p>
                      <a:pPr algn="just" fontAlgn="t"/>
                      <a:r>
                        <a:rPr lang="en-US" sz="1500" b="0">
                          <a:effectLst/>
                          <a:latin typeface="+mn-lt"/>
                        </a:rPr>
                        <a:t>7</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Vee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Supply Voltage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3352700"/>
                  </a:ext>
                </a:extLst>
              </a:tr>
              <a:tr h="431339">
                <a:tc>
                  <a:txBody>
                    <a:bodyPr/>
                    <a:lstStyle/>
                    <a:p>
                      <a:pPr algn="just" fontAlgn="t"/>
                      <a:r>
                        <a:rPr lang="en-US" sz="1500" b="0" dirty="0">
                          <a:effectLst/>
                          <a:latin typeface="+mn-lt"/>
                        </a:rPr>
                        <a:t>8</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GND</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Ground Supply Voltage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2874444"/>
                  </a:ext>
                </a:extLst>
              </a:tr>
              <a:tr h="348073">
                <a:tc>
                  <a:txBody>
                    <a:bodyPr/>
                    <a:lstStyle/>
                    <a:p>
                      <a:pPr algn="just" fontAlgn="t"/>
                      <a:r>
                        <a:rPr lang="en-US" sz="1500" b="0" dirty="0">
                          <a:effectLst/>
                          <a:latin typeface="+mn-lt"/>
                        </a:rPr>
                        <a:t>11,10,9</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S0,S1,S2</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Select Input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1067967"/>
                  </a:ext>
                </a:extLst>
              </a:tr>
              <a:tr h="835278">
                <a:tc>
                  <a:txBody>
                    <a:bodyPr/>
                    <a:lstStyle/>
                    <a:p>
                      <a:pPr algn="just" fontAlgn="t"/>
                      <a:r>
                        <a:rPr lang="en-US" sz="1500" b="0" dirty="0">
                          <a:effectLst/>
                          <a:latin typeface="+mn-lt"/>
                        </a:rPr>
                        <a:t>13,14,15,12,1,5,2,4</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Y0,Y1,Y2,Y3,Y4,Y5,Y6,Y7</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Channel 1 to 8  Input / Output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39566051"/>
                  </a:ext>
                </a:extLst>
              </a:tr>
              <a:tr h="486296">
                <a:tc>
                  <a:txBody>
                    <a:bodyPr/>
                    <a:lstStyle/>
                    <a:p>
                      <a:pPr algn="just" fontAlgn="t"/>
                      <a:r>
                        <a:rPr lang="en-US" sz="1500" b="0" dirty="0">
                          <a:effectLst/>
                          <a:latin typeface="+mn-lt"/>
                        </a:rPr>
                        <a:t>3</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Z</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Common Output or Input</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83030734"/>
                  </a:ext>
                </a:extLst>
              </a:tr>
              <a:tr h="486296">
                <a:tc>
                  <a:txBody>
                    <a:bodyPr/>
                    <a:lstStyle/>
                    <a:p>
                      <a:pPr algn="just" fontAlgn="t"/>
                      <a:r>
                        <a:rPr lang="en-US" sz="1500" b="0" dirty="0">
                          <a:effectLst/>
                          <a:latin typeface="+mn-lt"/>
                        </a:rPr>
                        <a:t>16</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err="1">
                          <a:effectLst/>
                          <a:latin typeface="+mn-lt"/>
                        </a:rPr>
                        <a:t>Vcc</a:t>
                      </a:r>
                      <a:endParaRPr lang="en-US" sz="1500" b="0" dirty="0">
                        <a:effectLst/>
                        <a:latin typeface="+mn-lt"/>
                      </a:endParaRP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1500" b="0" dirty="0">
                          <a:effectLst/>
                          <a:latin typeface="+mn-lt"/>
                        </a:rPr>
                        <a:t>Supply Voltage</a:t>
                      </a:r>
                    </a:p>
                  </a:txBody>
                  <a:tcPr marL="23479" marR="23479" marT="23479" marB="23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07113930"/>
                  </a:ext>
                </a:extLst>
              </a:tr>
            </a:tbl>
          </a:graphicData>
        </a:graphic>
      </p:graphicFrame>
      <p:sp>
        <p:nvSpPr>
          <p:cNvPr id="8" name="Title 1">
            <a:extLst>
              <a:ext uri="{FF2B5EF4-FFF2-40B4-BE49-F238E27FC236}">
                <a16:creationId xmlns:a16="http://schemas.microsoft.com/office/drawing/2014/main" id="{6A2E2709-EDA0-2A8F-CEA6-70E0E53E3A3B}"/>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
        <p:nvSpPr>
          <p:cNvPr id="9" name="TextBox 8">
            <a:extLst>
              <a:ext uri="{FF2B5EF4-FFF2-40B4-BE49-F238E27FC236}">
                <a16:creationId xmlns:a16="http://schemas.microsoft.com/office/drawing/2014/main" id="{C53703B8-E75B-1D9B-9C43-90936BCBFE34}"/>
              </a:ext>
            </a:extLst>
          </p:cNvPr>
          <p:cNvSpPr txBox="1"/>
          <p:nvPr/>
        </p:nvSpPr>
        <p:spPr>
          <a:xfrm>
            <a:off x="187083" y="883299"/>
            <a:ext cx="4572000" cy="369332"/>
          </a:xfrm>
          <a:prstGeom prst="rect">
            <a:avLst/>
          </a:prstGeom>
          <a:noFill/>
        </p:spPr>
        <p:txBody>
          <a:bodyPr wrap="square">
            <a:spAutoFit/>
          </a:bodyPr>
          <a:lstStyle/>
          <a:p>
            <a:pPr marL="0" indent="0">
              <a:buNone/>
            </a:pPr>
            <a:r>
              <a:rPr lang="en-GB" sz="1800" b="1" dirty="0">
                <a:effectLst>
                  <a:outerShdw blurRad="38100" dist="38100" dir="2700000" algn="tl">
                    <a:srgbClr val="000000">
                      <a:alpha val="43137"/>
                    </a:srgbClr>
                  </a:outerShdw>
                </a:effectLst>
                <a:latin typeface="+mj-lt"/>
                <a:cs typeface="Times New Roman" panose="02020603050405020304" pitchFamily="18" charset="0"/>
              </a:rPr>
              <a:t>CD74HC4051 IC </a:t>
            </a:r>
            <a:r>
              <a:rPr lang="en-GB" b="1" dirty="0">
                <a:effectLst>
                  <a:outerShdw blurRad="38100" dist="38100" dir="2700000" algn="tl">
                    <a:srgbClr val="000000">
                      <a:alpha val="43137"/>
                    </a:srgbClr>
                  </a:outerShdw>
                </a:effectLst>
                <a:latin typeface="+mj-lt"/>
                <a:cs typeface="Times New Roman" panose="02020603050405020304" pitchFamily="18" charset="0"/>
              </a:rPr>
              <a:t>Pinout</a:t>
            </a:r>
          </a:p>
        </p:txBody>
      </p:sp>
      <p:pic>
        <p:nvPicPr>
          <p:cNvPr id="6" name="Picture 5">
            <a:extLst>
              <a:ext uri="{FF2B5EF4-FFF2-40B4-BE49-F238E27FC236}">
                <a16:creationId xmlns:a16="http://schemas.microsoft.com/office/drawing/2014/main" id="{D03F62F3-B9B4-2CA2-823D-62CC56F9DC62}"/>
              </a:ext>
            </a:extLst>
          </p:cNvPr>
          <p:cNvPicPr>
            <a:picLocks noChangeAspect="1"/>
          </p:cNvPicPr>
          <p:nvPr/>
        </p:nvPicPr>
        <p:blipFill>
          <a:blip r:embed="rId3"/>
          <a:stretch>
            <a:fillRect/>
          </a:stretch>
        </p:blipFill>
        <p:spPr>
          <a:xfrm>
            <a:off x="6373612" y="2133600"/>
            <a:ext cx="2628900" cy="2590800"/>
          </a:xfrm>
          <a:prstGeom prst="rect">
            <a:avLst/>
          </a:prstGeom>
          <a:ln w="12700">
            <a:solidFill>
              <a:schemeClr val="tx1"/>
            </a:solidFill>
          </a:ln>
        </p:spPr>
      </p:pic>
    </p:spTree>
    <p:extLst>
      <p:ext uri="{BB962C8B-B14F-4D97-AF65-F5344CB8AC3E}">
        <p14:creationId xmlns:p14="http://schemas.microsoft.com/office/powerpoint/2010/main" val="116063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315A9CE-40C9-4333-A3EE-ABD60A08AEC3}"/>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1</a:t>
            </a:r>
          </a:p>
        </p:txBody>
      </p:sp>
      <p:pic>
        <p:nvPicPr>
          <p:cNvPr id="3074" name="Picture 2">
            <a:extLst>
              <a:ext uri="{FF2B5EF4-FFF2-40B4-BE49-F238E27FC236}">
                <a16:creationId xmlns:a16="http://schemas.microsoft.com/office/drawing/2014/main" id="{1F73A614-C35C-5551-7139-CCF2EA38B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221"/>
          <a:stretch>
            <a:fillRect/>
          </a:stretch>
        </p:blipFill>
        <p:spPr bwMode="auto">
          <a:xfrm>
            <a:off x="459933" y="1401153"/>
            <a:ext cx="8224133" cy="525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308021-5E24-C19B-0F9E-DA6EB218C10E}"/>
              </a:ext>
            </a:extLst>
          </p:cNvPr>
          <p:cNvSpPr txBox="1"/>
          <p:nvPr/>
        </p:nvSpPr>
        <p:spPr>
          <a:xfrm>
            <a:off x="546403" y="1091604"/>
            <a:ext cx="6557782" cy="461665"/>
          </a:xfrm>
          <a:prstGeom prst="rect">
            <a:avLst/>
          </a:prstGeom>
          <a:noFill/>
        </p:spPr>
        <p:txBody>
          <a:bodyPr wrap="square">
            <a:spAutoFit/>
          </a:bodyPr>
          <a:lstStyle/>
          <a:p>
            <a:r>
              <a:rPr lang="en-US" sz="2400" b="1" dirty="0">
                <a:solidFill>
                  <a:srgbClr val="191919"/>
                </a:solidFill>
                <a:effectLst>
                  <a:outerShdw blurRad="38100" dist="38100" dir="2700000" algn="tl">
                    <a:srgbClr val="000000">
                      <a:alpha val="43137"/>
                    </a:srgbClr>
                  </a:outerShdw>
                </a:effectLst>
                <a:latin typeface="+mj-lt"/>
              </a:rPr>
              <a:t>Specifications - </a:t>
            </a:r>
            <a:r>
              <a:rPr lang="en-GB" sz="2400" b="1" dirty="0">
                <a:effectLst>
                  <a:outerShdw blurRad="38100" dist="38100" dir="2700000" algn="tl">
                    <a:srgbClr val="000000">
                      <a:alpha val="43137"/>
                    </a:srgbClr>
                  </a:outerShdw>
                </a:effectLst>
                <a:latin typeface="+mj-lt"/>
                <a:cs typeface="Times New Roman" panose="02020603050405020304" pitchFamily="18" charset="0"/>
              </a:rPr>
              <a:t>CD74HC4051 IC</a:t>
            </a:r>
            <a:r>
              <a:rPr lang="en-US" sz="2400" b="1" dirty="0">
                <a:solidFill>
                  <a:srgbClr val="191919"/>
                </a:solidFill>
                <a:effectLst>
                  <a:outerShdw blurRad="38100" dist="38100" dir="2700000" algn="tl">
                    <a:srgbClr val="000000">
                      <a:alpha val="43137"/>
                    </a:srgbClr>
                  </a:outerShdw>
                </a:effectLst>
                <a:latin typeface="+mj-lt"/>
              </a:rPr>
              <a:t> </a:t>
            </a:r>
          </a:p>
        </p:txBody>
      </p:sp>
      <p:sp>
        <p:nvSpPr>
          <p:cNvPr id="8" name="TextBox 7">
            <a:extLst>
              <a:ext uri="{FF2B5EF4-FFF2-40B4-BE49-F238E27FC236}">
                <a16:creationId xmlns:a16="http://schemas.microsoft.com/office/drawing/2014/main" id="{290595AD-547D-1AE0-2016-5E5844E07B22}"/>
              </a:ext>
            </a:extLst>
          </p:cNvPr>
          <p:cNvSpPr txBox="1"/>
          <p:nvPr/>
        </p:nvSpPr>
        <p:spPr>
          <a:xfrm>
            <a:off x="546403" y="1984639"/>
            <a:ext cx="6825322" cy="4824398"/>
          </a:xfrm>
          <a:prstGeom prst="rect">
            <a:avLst/>
          </a:prstGeom>
          <a:noFill/>
        </p:spPr>
        <p:txBody>
          <a:bodyPr wrap="square">
            <a:spAutoFit/>
          </a:bodyPr>
          <a:lstStyle/>
          <a:p>
            <a:pPr marL="214313" indent="-214313" algn="just">
              <a:lnSpc>
                <a:spcPct val="150000"/>
              </a:lnSpc>
              <a:buFont typeface="Arial" panose="020B0604020202020204" pitchFamily="34" charset="0"/>
              <a:buChar char="•"/>
            </a:pPr>
            <a:r>
              <a:rPr lang="en-US" sz="1600" dirty="0">
                <a:solidFill>
                  <a:srgbClr val="000000"/>
                </a:solidFill>
              </a:rPr>
              <a:t>8 Channel Analog Multiplexer or Demultiplexer</a:t>
            </a:r>
          </a:p>
          <a:p>
            <a:pPr marL="214313" indent="-214313" algn="just">
              <a:lnSpc>
                <a:spcPct val="150000"/>
              </a:lnSpc>
              <a:buFont typeface="Arial" panose="020B0604020202020204" pitchFamily="34" charset="0"/>
              <a:buChar char="•"/>
            </a:pPr>
            <a:r>
              <a:rPr lang="en-US" sz="1600" dirty="0">
                <a:solidFill>
                  <a:srgbClr val="000000"/>
                </a:solidFill>
              </a:rPr>
              <a:t>Supply Voltage Range: -0.5 to 11V</a:t>
            </a:r>
          </a:p>
          <a:p>
            <a:pPr marL="214313" indent="-214313" algn="just">
              <a:lnSpc>
                <a:spcPct val="150000"/>
              </a:lnSpc>
              <a:buFont typeface="Arial" panose="020B0604020202020204" pitchFamily="34" charset="0"/>
              <a:buChar char="•"/>
            </a:pPr>
            <a:r>
              <a:rPr lang="en-US" sz="1600" dirty="0">
                <a:solidFill>
                  <a:srgbClr val="000000"/>
                </a:solidFill>
              </a:rPr>
              <a:t>Input Current: ±20mA</a:t>
            </a:r>
          </a:p>
          <a:p>
            <a:pPr marL="214313" indent="-214313" algn="just">
              <a:lnSpc>
                <a:spcPct val="150000"/>
              </a:lnSpc>
              <a:buFont typeface="Arial" panose="020B0604020202020204" pitchFamily="34" charset="0"/>
              <a:buChar char="•"/>
            </a:pPr>
            <a:r>
              <a:rPr lang="en-US" sz="1600" dirty="0">
                <a:solidFill>
                  <a:srgbClr val="000000"/>
                </a:solidFill>
              </a:rPr>
              <a:t>Power Dissipation: 100mW</a:t>
            </a:r>
          </a:p>
          <a:p>
            <a:pPr marL="214313" indent="-214313" algn="just">
              <a:lnSpc>
                <a:spcPct val="150000"/>
              </a:lnSpc>
              <a:buFont typeface="Arial" panose="020B0604020202020204" pitchFamily="34" charset="0"/>
              <a:buChar char="•"/>
            </a:pPr>
            <a:r>
              <a:rPr lang="en-US" sz="1600" dirty="0">
                <a:solidFill>
                  <a:srgbClr val="000000"/>
                </a:solidFill>
              </a:rPr>
              <a:t> </a:t>
            </a:r>
            <a:r>
              <a:rPr lang="en-US" sz="1600" dirty="0"/>
              <a:t>switch clamping current : </a:t>
            </a:r>
            <a:r>
              <a:rPr lang="en-US" sz="1600" dirty="0">
                <a:solidFill>
                  <a:srgbClr val="000000"/>
                </a:solidFill>
              </a:rPr>
              <a:t>±20mA</a:t>
            </a:r>
          </a:p>
          <a:p>
            <a:pPr marL="214313" indent="-214313" algn="just">
              <a:lnSpc>
                <a:spcPct val="150000"/>
              </a:lnSpc>
              <a:buFont typeface="Arial" panose="020B0604020202020204" pitchFamily="34" charset="0"/>
              <a:buChar char="•"/>
            </a:pPr>
            <a:r>
              <a:rPr lang="en-US" sz="1600" dirty="0">
                <a:solidFill>
                  <a:srgbClr val="000000"/>
                </a:solidFill>
              </a:rPr>
              <a:t> </a:t>
            </a:r>
            <a:r>
              <a:rPr lang="en-US" sz="1600" dirty="0"/>
              <a:t>switch current :</a:t>
            </a:r>
            <a:r>
              <a:rPr lang="en-US" sz="1600" dirty="0">
                <a:solidFill>
                  <a:srgbClr val="000000"/>
                </a:solidFill>
              </a:rPr>
              <a:t> ±25mA  </a:t>
            </a:r>
          </a:p>
          <a:p>
            <a:pPr marL="214313" indent="-214313" algn="just">
              <a:lnSpc>
                <a:spcPct val="150000"/>
              </a:lnSpc>
              <a:buFont typeface="Arial" panose="020B0604020202020204" pitchFamily="34" charset="0"/>
              <a:buChar char="•"/>
            </a:pPr>
            <a:r>
              <a:rPr lang="en-US" sz="1600" dirty="0"/>
              <a:t>supply current (</a:t>
            </a:r>
            <a:r>
              <a:rPr lang="en-US" sz="1600" dirty="0" err="1"/>
              <a:t>Iee</a:t>
            </a:r>
            <a:r>
              <a:rPr lang="en-US" sz="1600" dirty="0"/>
              <a:t>): </a:t>
            </a:r>
            <a:r>
              <a:rPr lang="en-US" sz="1600" dirty="0">
                <a:solidFill>
                  <a:srgbClr val="000000"/>
                </a:solidFill>
              </a:rPr>
              <a:t>±20mA</a:t>
            </a:r>
          </a:p>
          <a:p>
            <a:pPr marL="214313" indent="-214313" algn="just">
              <a:lnSpc>
                <a:spcPct val="150000"/>
              </a:lnSpc>
              <a:buFont typeface="Arial" panose="020B0604020202020204" pitchFamily="34" charset="0"/>
              <a:buChar char="•"/>
            </a:pPr>
            <a:r>
              <a:rPr lang="en-US" sz="1600" dirty="0"/>
              <a:t>supply current (</a:t>
            </a:r>
            <a:r>
              <a:rPr lang="en-US" sz="1600" dirty="0" err="1"/>
              <a:t>Icc</a:t>
            </a:r>
            <a:r>
              <a:rPr lang="en-US" sz="1600" dirty="0"/>
              <a:t>): </a:t>
            </a:r>
            <a:r>
              <a:rPr lang="en-US" sz="1600" dirty="0">
                <a:solidFill>
                  <a:srgbClr val="000000"/>
                </a:solidFill>
              </a:rPr>
              <a:t>50mA</a:t>
            </a:r>
            <a:endParaRPr lang="en-US" sz="1600" dirty="0"/>
          </a:p>
          <a:p>
            <a:pPr marL="214313" indent="-214313" algn="just">
              <a:lnSpc>
                <a:spcPct val="150000"/>
              </a:lnSpc>
              <a:buFont typeface="Arial" panose="020B0604020202020204" pitchFamily="34" charset="0"/>
              <a:buChar char="•"/>
            </a:pPr>
            <a:r>
              <a:rPr lang="en-US" sz="1600" dirty="0">
                <a:solidFill>
                  <a:srgbClr val="000000"/>
                </a:solidFill>
              </a:rPr>
              <a:t>Ground Current: -50mA</a:t>
            </a:r>
          </a:p>
          <a:p>
            <a:pPr marL="214313" indent="-214313" algn="just">
              <a:lnSpc>
                <a:spcPct val="150000"/>
              </a:lnSpc>
              <a:buFont typeface="Arial" panose="020B0604020202020204" pitchFamily="34" charset="0"/>
              <a:buChar char="•"/>
            </a:pPr>
            <a:r>
              <a:rPr lang="en-US" sz="1600" dirty="0">
                <a:solidFill>
                  <a:srgbClr val="333333"/>
                </a:solidFill>
              </a:rPr>
              <a:t>Min Operating Temperature: -65°C</a:t>
            </a:r>
          </a:p>
          <a:p>
            <a:pPr marL="214313" indent="-214313" algn="just">
              <a:lnSpc>
                <a:spcPct val="150000"/>
              </a:lnSpc>
              <a:buFont typeface="Arial" panose="020B0604020202020204" pitchFamily="34" charset="0"/>
              <a:buChar char="•"/>
            </a:pPr>
            <a:r>
              <a:rPr lang="en-US" sz="1600" dirty="0">
                <a:solidFill>
                  <a:srgbClr val="333333"/>
                </a:solidFill>
              </a:rPr>
              <a:t>Max Operating Temperature: 150°C</a:t>
            </a:r>
          </a:p>
          <a:p>
            <a:pPr algn="l"/>
            <a:endParaRPr lang="en-US" sz="1200" dirty="0">
              <a:solidFill>
                <a:srgbClr val="333333"/>
              </a:solidFill>
            </a:endParaRPr>
          </a:p>
          <a:p>
            <a:pPr marL="214313" indent="-214313">
              <a:lnSpc>
                <a:spcPct val="150000"/>
              </a:lnSpc>
              <a:buFont typeface="Arial" panose="020B0604020202020204" pitchFamily="34" charset="0"/>
              <a:buChar char="•"/>
            </a:pPr>
            <a:endParaRPr lang="en-US" sz="1200" dirty="0">
              <a:solidFill>
                <a:srgbClr val="333333"/>
              </a:solidFill>
            </a:endParaRPr>
          </a:p>
          <a:p>
            <a:pPr algn="l"/>
            <a:endParaRPr lang="en-US" sz="1350" dirty="0">
              <a:solidFill>
                <a:srgbClr val="333333"/>
              </a:solidFill>
              <a:latin typeface="Roboto" panose="02000000000000000000" pitchFamily="2" charset="0"/>
            </a:endParaRPr>
          </a:p>
        </p:txBody>
      </p:sp>
      <p:sp>
        <p:nvSpPr>
          <p:cNvPr id="7" name="Title 1">
            <a:extLst>
              <a:ext uri="{FF2B5EF4-FFF2-40B4-BE49-F238E27FC236}">
                <a16:creationId xmlns:a16="http://schemas.microsoft.com/office/drawing/2014/main" id="{E1F48D35-D688-82B5-5498-52EAE3A1F78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2642294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94F4E664-6111-9D35-02D3-3C2A83378E34}"/>
              </a:ext>
            </a:extLst>
          </p:cNvPr>
          <p:cNvSpPr txBox="1">
            <a:spLocks/>
          </p:cNvSpPr>
          <p:nvPr/>
        </p:nvSpPr>
        <p:spPr>
          <a:xfrm>
            <a:off x="405036" y="6001276"/>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cs typeface="Times New Roman" panose="02020603050405020304" pitchFamily="18" charset="0"/>
              </a:rPr>
              <a:t>Data sheet- https://www.farnell.com/datasheets/2024221.pdf</a:t>
            </a:r>
            <a:endParaRPr lang="en-GB" sz="1500" dirty="0">
              <a:cs typeface="Times New Roman" panose="02020603050405020304" pitchFamily="18" charset="0"/>
            </a:endParaRPr>
          </a:p>
        </p:txBody>
      </p:sp>
      <p:sp>
        <p:nvSpPr>
          <p:cNvPr id="6" name="Content Placeholder 4">
            <a:extLst>
              <a:ext uri="{FF2B5EF4-FFF2-40B4-BE49-F238E27FC236}">
                <a16:creationId xmlns:a16="http://schemas.microsoft.com/office/drawing/2014/main" id="{F4CE10F3-8E15-DEEA-A84E-8ACCC37CA5B9}"/>
              </a:ext>
            </a:extLst>
          </p:cNvPr>
          <p:cNvSpPr>
            <a:spLocks noGrp="1"/>
          </p:cNvSpPr>
          <p:nvPr>
            <p:ph sz="half" idx="2"/>
          </p:nvPr>
        </p:nvSpPr>
        <p:spPr>
          <a:xfrm>
            <a:off x="261177" y="946968"/>
            <a:ext cx="8191500" cy="589232"/>
          </a:xfrm>
        </p:spPr>
        <p:txBody>
          <a:bodyPr numCol="1">
            <a:normAutofit/>
          </a:bodyPr>
          <a:lstStyle/>
          <a:p>
            <a:pPr marL="0" indent="0">
              <a:buNone/>
            </a:pPr>
            <a:r>
              <a:rPr lang="en-US" sz="2400" b="1" dirty="0">
                <a:effectLst>
                  <a:outerShdw blurRad="38100" dist="38100" dir="2700000" algn="tl">
                    <a:srgbClr val="000000">
                      <a:alpha val="43137"/>
                    </a:srgbClr>
                  </a:outerShdw>
                </a:effectLst>
                <a:latin typeface="+mj-lt"/>
              </a:rPr>
              <a:t>The internal circuit of the </a:t>
            </a:r>
            <a:r>
              <a:rPr lang="en-GB" sz="2400" b="1" dirty="0">
                <a:effectLst>
                  <a:outerShdw blurRad="38100" dist="38100" dir="2700000" algn="tl">
                    <a:srgbClr val="000000">
                      <a:alpha val="43137"/>
                    </a:srgbClr>
                  </a:outerShdw>
                </a:effectLst>
                <a:latin typeface="+mj-lt"/>
                <a:cs typeface="Times New Roman" panose="02020603050405020304" pitchFamily="18" charset="0"/>
              </a:rPr>
              <a:t>CD74HC4051 IC</a:t>
            </a:r>
            <a:r>
              <a:rPr lang="en-US" sz="2400" b="1" dirty="0">
                <a:solidFill>
                  <a:srgbClr val="191919"/>
                </a:solidFill>
                <a:effectLst>
                  <a:outerShdw blurRad="38100" dist="38100" dir="2700000" algn="tl">
                    <a:srgbClr val="000000">
                      <a:alpha val="43137"/>
                    </a:srgbClr>
                  </a:outerShdw>
                </a:effectLst>
                <a:latin typeface="+mj-lt"/>
              </a:rPr>
              <a:t> </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8" name="Title 1">
            <a:extLst>
              <a:ext uri="{FF2B5EF4-FFF2-40B4-BE49-F238E27FC236}">
                <a16:creationId xmlns:a16="http://schemas.microsoft.com/office/drawing/2014/main" id="{3403CF07-DA84-9E15-DF8B-30282AA8AF7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3" name="Picture 2">
            <a:extLst>
              <a:ext uri="{FF2B5EF4-FFF2-40B4-BE49-F238E27FC236}">
                <a16:creationId xmlns:a16="http://schemas.microsoft.com/office/drawing/2014/main" id="{F4D66556-C4CF-3B79-1996-3A3B2A4A3FA9}"/>
              </a:ext>
            </a:extLst>
          </p:cNvPr>
          <p:cNvPicPr>
            <a:picLocks noChangeAspect="1"/>
          </p:cNvPicPr>
          <p:nvPr/>
        </p:nvPicPr>
        <p:blipFill>
          <a:blip r:embed="rId3"/>
          <a:stretch>
            <a:fillRect/>
          </a:stretch>
        </p:blipFill>
        <p:spPr>
          <a:xfrm rot="16200000">
            <a:off x="2194637" y="452588"/>
            <a:ext cx="4342335" cy="6228400"/>
          </a:xfrm>
          <a:prstGeom prst="rect">
            <a:avLst/>
          </a:prstGeom>
          <a:ln w="12700">
            <a:solidFill>
              <a:schemeClr val="tx1"/>
            </a:solidFill>
          </a:ln>
        </p:spPr>
      </p:pic>
    </p:spTree>
    <p:extLst>
      <p:ext uri="{BB962C8B-B14F-4D97-AF65-F5344CB8AC3E}">
        <p14:creationId xmlns:p14="http://schemas.microsoft.com/office/powerpoint/2010/main" val="3266921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86274" y="1446071"/>
            <a:ext cx="8107680" cy="5025067"/>
          </a:xfrm>
        </p:spPr>
        <p:txBody>
          <a:bodyPr numCol="1">
            <a:noAutofit/>
          </a:bodyPr>
          <a:lstStyle/>
          <a:p>
            <a:pPr algn="just">
              <a:lnSpc>
                <a:spcPct val="150000"/>
              </a:lnSpc>
              <a:spcBef>
                <a:spcPts val="0"/>
              </a:spcBef>
              <a:spcAft>
                <a:spcPts val="800"/>
              </a:spcAft>
              <a:tabLst>
                <a:tab pos="457200" algn="l"/>
              </a:tabLst>
            </a:pPr>
            <a:r>
              <a:rPr lang="en-GB" sz="1800" dirty="0">
                <a:solidFill>
                  <a:srgbClr val="000000"/>
                </a:solidFill>
                <a:effectLst/>
                <a:latin typeface="Times New Roman" panose="02020603050405020304" pitchFamily="18" charset="0"/>
                <a:ea typeface="Calibri" panose="020F0502020204030204" pitchFamily="34" charset="0"/>
              </a:rPr>
              <a:t>Each robotic hand is moving along through the metal thread bar. </a:t>
            </a:r>
            <a:endParaRPr lang="en-US"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spcBef>
                <a:spcPts val="0"/>
              </a:spcBef>
              <a:spcAft>
                <a:spcPts val="800"/>
              </a:spcAft>
              <a:tabLst>
                <a:tab pos="457200" algn="l"/>
              </a:tabLst>
            </a:pPr>
            <a:r>
              <a:rPr lang="en-GB" sz="1800" dirty="0">
                <a:solidFill>
                  <a:srgbClr val="000000"/>
                </a:solidFill>
                <a:effectLst/>
                <a:latin typeface="Times New Roman" panose="02020603050405020304" pitchFamily="18" charset="0"/>
                <a:ea typeface="Calibri" panose="020F0502020204030204" pitchFamily="34" charset="0"/>
              </a:rPr>
              <a:t>Each thread bar is attached to a separate stepper motor.</a:t>
            </a:r>
            <a:endParaRPr lang="en-US" sz="1800" dirty="0">
              <a:solidFill>
                <a:srgbClr val="000000"/>
              </a:solidFill>
              <a:effectLst/>
              <a:latin typeface="Times New Roman" panose="02020603050405020304" pitchFamily="18" charset="0"/>
              <a:ea typeface="Calibri" panose="020F0502020204030204" pitchFamily="34" charset="0"/>
            </a:endParaRP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Each thread bar has 0.5mm pitch.</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Each stepper motor has 1.8</a:t>
            </a:r>
            <a:r>
              <a:rPr lang="en-US" sz="1800" baseline="30000" dirty="0">
                <a:solidFill>
                  <a:srgbClr val="000000"/>
                </a:solidFill>
                <a:effectLst/>
                <a:latin typeface="Times New Roman" panose="02020603050405020304" pitchFamily="18" charset="0"/>
                <a:ea typeface="Calibri" panose="020F0502020204030204" pitchFamily="34" charset="0"/>
              </a:rPr>
              <a:t>0</a:t>
            </a:r>
            <a:r>
              <a:rPr lang="en-US" sz="1800" dirty="0">
                <a:solidFill>
                  <a:srgbClr val="000000"/>
                </a:solidFill>
                <a:effectLst/>
                <a:latin typeface="Times New Roman" panose="02020603050405020304" pitchFamily="18" charset="0"/>
                <a:ea typeface="Calibri" panose="020F0502020204030204" pitchFamily="34" charset="0"/>
              </a:rPr>
              <a:t> step angle.</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Each stepper motor is using full step sequence in rotating.</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In one sequence it completes 7.2</a:t>
            </a:r>
            <a:r>
              <a:rPr lang="en-US" sz="1800" baseline="30000" dirty="0">
                <a:solidFill>
                  <a:srgbClr val="000000"/>
                </a:solidFill>
                <a:effectLst/>
                <a:latin typeface="Times New Roman" panose="02020603050405020304" pitchFamily="18" charset="0"/>
                <a:ea typeface="Calibri" panose="020F0502020204030204" pitchFamily="34" charset="0"/>
              </a:rPr>
              <a:t>0</a:t>
            </a:r>
            <a:r>
              <a:rPr lang="en-US" sz="1800" dirty="0">
                <a:solidFill>
                  <a:srgbClr val="000000"/>
                </a:solidFill>
                <a:effectLst/>
                <a:latin typeface="Times New Roman" panose="02020603050405020304" pitchFamily="18" charset="0"/>
                <a:ea typeface="Calibri" panose="020F0502020204030204" pitchFamily="34" charset="0"/>
              </a:rPr>
              <a:t> angle.</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For one revolution of thread in metal bar it needs 50 sequences in full step.</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In one sequence hand is moving 0.01 mm along the thread bar.</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0.01mm is the smallest wire gauge that is used in the machine.  </a:t>
            </a:r>
          </a:p>
          <a:p>
            <a:pPr algn="just">
              <a:lnSpc>
                <a:spcPct val="150000"/>
              </a:lnSpc>
              <a:spcBef>
                <a:spcPts val="0"/>
              </a:spcBef>
              <a:spcAft>
                <a:spcPts val="800"/>
              </a:spcAft>
              <a:tabLst>
                <a:tab pos="457200" algn="l"/>
              </a:tabLst>
            </a:pPr>
            <a:r>
              <a:rPr lang="en-US" sz="1800" dirty="0">
                <a:solidFill>
                  <a:srgbClr val="000000"/>
                </a:solidFill>
                <a:effectLst/>
                <a:latin typeface="Times New Roman" panose="02020603050405020304" pitchFamily="18" charset="0"/>
                <a:ea typeface="Calibri" panose="020F0502020204030204" pitchFamily="34" charset="0"/>
              </a:rPr>
              <a:t> In every bobbin rotation hand is moving equally to the gauge of wire.</a:t>
            </a:r>
          </a:p>
          <a:p>
            <a:pPr marL="342900" indent="-342900">
              <a:buFont typeface="+mj-lt"/>
              <a:buAutoNum type="arabicPeriod"/>
            </a:pPr>
            <a:endParaRPr lang="en-GB" sz="1600" dirty="0">
              <a:latin typeface="Times New Roman" panose="02020603050405020304" pitchFamily="18" charset="0"/>
              <a:cs typeface="Times New Roman" panose="02020603050405020304" pitchFamily="18" charset="0"/>
            </a:endParaRPr>
          </a:p>
        </p:txBody>
      </p:sp>
      <p:sp>
        <p:nvSpPr>
          <p:cNvPr id="8" name="Content Placeholder 4">
            <a:extLst>
              <a:ext uri="{FF2B5EF4-FFF2-40B4-BE49-F238E27FC236}">
                <a16:creationId xmlns:a16="http://schemas.microsoft.com/office/drawing/2014/main" id="{3F7BCD6D-7812-062B-DDF7-8071C5C07F7B}"/>
              </a:ext>
            </a:extLst>
          </p:cNvPr>
          <p:cNvSpPr txBox="1">
            <a:spLocks/>
          </p:cNvSpPr>
          <p:nvPr/>
        </p:nvSpPr>
        <p:spPr>
          <a:xfrm>
            <a:off x="202454" y="959313"/>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Technique for the Winding unit</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7" name="Title 1">
            <a:extLst>
              <a:ext uri="{FF2B5EF4-FFF2-40B4-BE49-F238E27FC236}">
                <a16:creationId xmlns:a16="http://schemas.microsoft.com/office/drawing/2014/main" id="{D1E109BD-19C1-74C2-AA71-CC8D21A77F3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1769672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86274" y="1446071"/>
            <a:ext cx="8107680" cy="5025067"/>
          </a:xfrm>
        </p:spPr>
        <p:txBody>
          <a:bodyPr numCol="1">
            <a:noAutofit/>
          </a:bodyPr>
          <a:lstStyle/>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All the primary, secondary, tape arm 1 and tape arm 2 are using this technique to synchronize the moving distance with the bobbin rotation.</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After the primary winding tape arms are used to cover the bobbin with insulating tape.</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For that servo motors are used to bend the arms to stick the tapes and cut the tapes. </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Then the secondary winding is started and at the tapping points tapping control unit do the tapping process.</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In tapping control unit two stepper motors are used to move the tapping control unit and rotate the tapping wheel.</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Tapping control unit is used to separate and attach the tapping point of winding to the tapping pins to get user desired voltages. </a:t>
            </a:r>
          </a:p>
          <a:p>
            <a:pPr algn="just">
              <a:lnSpc>
                <a:spcPct val="150000"/>
              </a:lnSpc>
              <a:spcBef>
                <a:spcPts val="0"/>
              </a:spcBef>
              <a:spcAft>
                <a:spcPts val="800"/>
              </a:spcAft>
              <a:tabLst>
                <a:tab pos="457200" algn="l"/>
              </a:tabLst>
            </a:pPr>
            <a:r>
              <a:rPr lang="en-US" sz="1600" dirty="0">
                <a:solidFill>
                  <a:srgbClr val="000000"/>
                </a:solidFill>
                <a:effectLst/>
                <a:latin typeface="Times New Roman" panose="02020603050405020304" pitchFamily="18" charset="0"/>
                <a:ea typeface="Calibri" panose="020F0502020204030204" pitchFamily="34" charset="0"/>
              </a:rPr>
              <a:t>After the tapping process, again tape arms are used to cover the crossed tapping wire along the bobbin.</a:t>
            </a:r>
            <a:endParaRPr lang="en-GB" sz="1600" dirty="0">
              <a:latin typeface="Times New Roman" panose="02020603050405020304" pitchFamily="18" charset="0"/>
              <a:cs typeface="Times New Roman" panose="02020603050405020304" pitchFamily="18" charset="0"/>
            </a:endParaRPr>
          </a:p>
        </p:txBody>
      </p:sp>
      <p:sp>
        <p:nvSpPr>
          <p:cNvPr id="8" name="Content Placeholder 4">
            <a:extLst>
              <a:ext uri="{FF2B5EF4-FFF2-40B4-BE49-F238E27FC236}">
                <a16:creationId xmlns:a16="http://schemas.microsoft.com/office/drawing/2014/main" id="{3F7BCD6D-7812-062B-DDF7-8071C5C07F7B}"/>
              </a:ext>
            </a:extLst>
          </p:cNvPr>
          <p:cNvSpPr txBox="1">
            <a:spLocks/>
          </p:cNvSpPr>
          <p:nvPr/>
        </p:nvSpPr>
        <p:spPr>
          <a:xfrm>
            <a:off x="202454" y="959313"/>
            <a:ext cx="8191500" cy="589232"/>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effectLst>
                  <a:outerShdw blurRad="38100" dist="38100" dir="2700000" algn="tl">
                    <a:srgbClr val="000000">
                      <a:alpha val="43137"/>
                    </a:srgbClr>
                  </a:outerShdw>
                </a:effectLst>
                <a:latin typeface="+mj-lt"/>
              </a:rPr>
              <a:t>Technique for the Winding unit</a:t>
            </a:r>
            <a:endParaRPr lang="en-GB" sz="2400" b="1" dirty="0">
              <a:effectLst>
                <a:outerShdw blurRad="38100" dist="38100" dir="2700000" algn="tl">
                  <a:srgbClr val="000000">
                    <a:alpha val="43137"/>
                  </a:srgbClr>
                </a:outerShdw>
              </a:effectLst>
              <a:latin typeface="+mj-lt"/>
              <a:cs typeface="Times New Roman" panose="02020603050405020304" pitchFamily="18" charset="0"/>
            </a:endParaRPr>
          </a:p>
        </p:txBody>
      </p:sp>
      <p:sp>
        <p:nvSpPr>
          <p:cNvPr id="7" name="Title 1">
            <a:extLst>
              <a:ext uri="{FF2B5EF4-FFF2-40B4-BE49-F238E27FC236}">
                <a16:creationId xmlns:a16="http://schemas.microsoft.com/office/drawing/2014/main" id="{D1E109BD-19C1-74C2-AA71-CC8D21A77F3C}"/>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spTree>
    <p:extLst>
      <p:ext uri="{BB962C8B-B14F-4D97-AF65-F5344CB8AC3E}">
        <p14:creationId xmlns:p14="http://schemas.microsoft.com/office/powerpoint/2010/main" val="28752219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5" name="Picture 4" descr="A picture containing toy&#10;&#10;Description automatically generated">
            <a:extLst>
              <a:ext uri="{FF2B5EF4-FFF2-40B4-BE49-F238E27FC236}">
                <a16:creationId xmlns:a16="http://schemas.microsoft.com/office/drawing/2014/main" id="{B23FDC45-AF7A-81BF-8697-6C3A255386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89" y="955905"/>
            <a:ext cx="8061821" cy="5419727"/>
          </a:xfrm>
          <a:prstGeom prst="rect">
            <a:avLst/>
          </a:prstGeom>
          <a:noFill/>
          <a:ln>
            <a:noFill/>
          </a:ln>
        </p:spPr>
      </p:pic>
    </p:spTree>
    <p:extLst>
      <p:ext uri="{BB962C8B-B14F-4D97-AF65-F5344CB8AC3E}">
        <p14:creationId xmlns:p14="http://schemas.microsoft.com/office/powerpoint/2010/main" val="21948512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4" name="Picture 3" descr="Diagram&#10;&#10;Description automatically generated">
            <a:extLst>
              <a:ext uri="{FF2B5EF4-FFF2-40B4-BE49-F238E27FC236}">
                <a16:creationId xmlns:a16="http://schemas.microsoft.com/office/drawing/2014/main" id="{F3443C90-3121-C653-1CE0-8A2717FE9A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63" y="1107663"/>
            <a:ext cx="8085273" cy="5386722"/>
          </a:xfrm>
          <a:prstGeom prst="rect">
            <a:avLst/>
          </a:prstGeom>
          <a:noFill/>
          <a:ln>
            <a:noFill/>
          </a:ln>
        </p:spPr>
      </p:pic>
    </p:spTree>
    <p:extLst>
      <p:ext uri="{BB962C8B-B14F-4D97-AF65-F5344CB8AC3E}">
        <p14:creationId xmlns:p14="http://schemas.microsoft.com/office/powerpoint/2010/main" val="2510593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4" name="Picture 3" descr="Diagram&#10;&#10;Description automatically generated">
            <a:extLst>
              <a:ext uri="{FF2B5EF4-FFF2-40B4-BE49-F238E27FC236}">
                <a16:creationId xmlns:a16="http://schemas.microsoft.com/office/drawing/2014/main" id="{ADCD0B74-6574-77B4-1DCA-F9D958D670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333" y="929256"/>
            <a:ext cx="8345333" cy="5559984"/>
          </a:xfrm>
          <a:prstGeom prst="rect">
            <a:avLst/>
          </a:prstGeom>
          <a:noFill/>
          <a:ln>
            <a:noFill/>
          </a:ln>
        </p:spPr>
      </p:pic>
    </p:spTree>
    <p:extLst>
      <p:ext uri="{BB962C8B-B14F-4D97-AF65-F5344CB8AC3E}">
        <p14:creationId xmlns:p14="http://schemas.microsoft.com/office/powerpoint/2010/main" val="2051923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5" name="Picture 4">
            <a:extLst>
              <a:ext uri="{FF2B5EF4-FFF2-40B4-BE49-F238E27FC236}">
                <a16:creationId xmlns:a16="http://schemas.microsoft.com/office/drawing/2014/main" id="{39F2050A-A6A7-8007-4A4B-E49F17F26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339" y="973437"/>
            <a:ext cx="8318768" cy="5542286"/>
          </a:xfrm>
          <a:prstGeom prst="rect">
            <a:avLst/>
          </a:prstGeom>
          <a:noFill/>
          <a:ln>
            <a:noFill/>
          </a:ln>
        </p:spPr>
      </p:pic>
    </p:spTree>
    <p:extLst>
      <p:ext uri="{BB962C8B-B14F-4D97-AF65-F5344CB8AC3E}">
        <p14:creationId xmlns:p14="http://schemas.microsoft.com/office/powerpoint/2010/main" val="2806492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0" y="101551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Schematic diagram</a:t>
            </a:r>
          </a:p>
        </p:txBody>
      </p:sp>
      <p:sp>
        <p:nvSpPr>
          <p:cNvPr id="7" name="Title 1">
            <a:extLst>
              <a:ext uri="{FF2B5EF4-FFF2-40B4-BE49-F238E27FC236}">
                <a16:creationId xmlns:a16="http://schemas.microsoft.com/office/drawing/2014/main" id="{589D7DC0-70F1-09A3-F020-4235F66C618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6" name="Picture 5" descr="Diagram, schematic&#10;&#10;Description automatically generated">
            <a:extLst>
              <a:ext uri="{FF2B5EF4-FFF2-40B4-BE49-F238E27FC236}">
                <a16:creationId xmlns:a16="http://schemas.microsoft.com/office/drawing/2014/main" id="{5BAF639E-41A9-8A64-E7D9-C5B79AB0F9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261" y="1555320"/>
            <a:ext cx="8391677" cy="3981414"/>
          </a:xfrm>
          <a:prstGeom prst="rect">
            <a:avLst/>
          </a:prstGeom>
          <a:noFill/>
          <a:ln w="12700">
            <a:solidFill>
              <a:schemeClr val="tx1"/>
            </a:solidFill>
          </a:ln>
        </p:spPr>
      </p:pic>
    </p:spTree>
    <p:extLst>
      <p:ext uri="{BB962C8B-B14F-4D97-AF65-F5344CB8AC3E}">
        <p14:creationId xmlns:p14="http://schemas.microsoft.com/office/powerpoint/2010/main" val="15612829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B3BE2D17-3605-B3CB-3937-7444B6353D62}"/>
              </a:ext>
            </a:extLst>
          </p:cNvPr>
          <p:cNvSpPr>
            <a:spLocks noGrp="1"/>
          </p:cNvSpPr>
          <p:nvPr>
            <p:ph sz="half" idx="2"/>
          </p:nvPr>
        </p:nvSpPr>
        <p:spPr>
          <a:xfrm>
            <a:off x="276121" y="1014171"/>
            <a:ext cx="8107680" cy="415437"/>
          </a:xfrm>
        </p:spPr>
        <p:txBody>
          <a:bodyPr numCol="1">
            <a:normAutofit fontScale="92500" lnSpcReduction="20000"/>
          </a:bodyPr>
          <a:lstStyle/>
          <a:p>
            <a:pPr marL="0" indent="0">
              <a:buNone/>
            </a:pPr>
            <a:r>
              <a:rPr lang="en-GB" b="1" dirty="0">
                <a:effectLst>
                  <a:outerShdw blurRad="38100" dist="38100" dir="2700000" algn="tl">
                    <a:srgbClr val="000000">
                      <a:alpha val="43137"/>
                    </a:srgbClr>
                  </a:outerShdw>
                </a:effectLst>
                <a:latin typeface="+mj-lt"/>
                <a:cs typeface="Times New Roman" panose="02020603050405020304" pitchFamily="18" charset="0"/>
              </a:rPr>
              <a:t>PCB design</a:t>
            </a:r>
          </a:p>
        </p:txBody>
      </p:sp>
      <p:sp>
        <p:nvSpPr>
          <p:cNvPr id="7" name="Title 1">
            <a:extLst>
              <a:ext uri="{FF2B5EF4-FFF2-40B4-BE49-F238E27FC236}">
                <a16:creationId xmlns:a16="http://schemas.microsoft.com/office/drawing/2014/main" id="{D640F4D7-31B0-89EF-584A-25F8C1A71560}"/>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5" name="Picture 4" descr="A screenshot of a computer&#10;&#10;Description automatically generated with medium confidence">
            <a:extLst>
              <a:ext uri="{FF2B5EF4-FFF2-40B4-BE49-F238E27FC236}">
                <a16:creationId xmlns:a16="http://schemas.microsoft.com/office/drawing/2014/main" id="{8CED73A4-C775-86E2-306A-BA6C25719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84" y="1429608"/>
            <a:ext cx="8107680" cy="4758855"/>
          </a:xfrm>
          <a:prstGeom prst="rect">
            <a:avLst/>
          </a:prstGeom>
          <a:ln w="12700">
            <a:solidFill>
              <a:schemeClr val="tx1"/>
            </a:solidFill>
          </a:ln>
        </p:spPr>
      </p:pic>
    </p:spTree>
    <p:extLst>
      <p:ext uri="{BB962C8B-B14F-4D97-AF65-F5344CB8AC3E}">
        <p14:creationId xmlns:p14="http://schemas.microsoft.com/office/powerpoint/2010/main" val="30479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9AF4807-D464-486C-9687-0E38670DB4FC}"/>
              </a:ext>
            </a:extLst>
          </p:cNvPr>
          <p:cNvSpPr>
            <a:spLocks noGrp="1"/>
          </p:cNvSpPr>
          <p:nvPr>
            <p:ph type="title"/>
          </p:nvPr>
        </p:nvSpPr>
        <p:spPr>
          <a:xfrm>
            <a:off x="0" y="0"/>
            <a:ext cx="9144000" cy="1143000"/>
          </a:xfrm>
          <a:solidFill>
            <a:srgbClr val="0070C0"/>
          </a:solidFill>
        </p:spPr>
        <p:txBody>
          <a:bodyPr>
            <a:normAutofit/>
          </a:bodyPr>
          <a:lstStyle/>
          <a:p>
            <a:r>
              <a:rPr lang="en-US" altLang="en-US" sz="4000" b="1" dirty="0">
                <a:solidFill>
                  <a:schemeClr val="bg1"/>
                </a:solidFill>
                <a:latin typeface="Calibri Light (Headings)"/>
                <a:cs typeface="Times New Roman" panose="02020603050405020304" pitchFamily="18" charset="0"/>
              </a:rPr>
              <a:t>Processes of the machine – Part 2</a:t>
            </a:r>
          </a:p>
        </p:txBody>
      </p:sp>
      <p:pic>
        <p:nvPicPr>
          <p:cNvPr id="4098" name="Picture 2">
            <a:extLst>
              <a:ext uri="{FF2B5EF4-FFF2-40B4-BE49-F238E27FC236}">
                <a16:creationId xmlns:a16="http://schemas.microsoft.com/office/drawing/2014/main" id="{46B1A82D-5F2D-0601-9550-121E9534A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57"/>
          <a:stretch>
            <a:fillRect/>
          </a:stretch>
        </p:blipFill>
        <p:spPr bwMode="auto">
          <a:xfrm>
            <a:off x="477823" y="1772749"/>
            <a:ext cx="8188353" cy="44961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C6E12C-39F5-4D34-9A45-5D4DE93B6F4D}"/>
              </a:ext>
            </a:extLst>
          </p:cNvPr>
          <p:cNvSpPr>
            <a:spLocks noGrp="1"/>
          </p:cNvSpPr>
          <p:nvPr>
            <p:ph sz="half" idx="2"/>
          </p:nvPr>
        </p:nvSpPr>
        <p:spPr>
          <a:xfrm>
            <a:off x="252789" y="930190"/>
            <a:ext cx="8107680" cy="487973"/>
          </a:xfrm>
        </p:spPr>
        <p:txBody>
          <a:bodyPr numCol="1">
            <a:normAutofit/>
          </a:bodyPr>
          <a:lstStyle/>
          <a:p>
            <a:pPr marL="0" indent="0">
              <a:buNone/>
            </a:pPr>
            <a:r>
              <a:rPr lang="en-GB" sz="2400" b="1" dirty="0">
                <a:effectLst>
                  <a:outerShdw blurRad="38100" dist="38100" dir="2700000" algn="tl">
                    <a:srgbClr val="000000">
                      <a:alpha val="43137"/>
                    </a:srgbClr>
                  </a:outerShdw>
                </a:effectLst>
                <a:latin typeface="+mj-lt"/>
                <a:cs typeface="Times New Roman" panose="02020603050405020304" pitchFamily="18" charset="0"/>
              </a:rPr>
              <a:t>Proteus Simulation</a:t>
            </a:r>
          </a:p>
          <a:p>
            <a:pPr marL="0" indent="0">
              <a:buNone/>
            </a:pPr>
            <a:endParaRPr lang="en-GB" sz="18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DE142D7C-D3AB-E381-AFF6-C36F4BA12663}"/>
              </a:ext>
            </a:extLst>
          </p:cNvPr>
          <p:cNvSpPr>
            <a:spLocks noGrp="1"/>
          </p:cNvSpPr>
          <p:nvPr>
            <p:ph type="title"/>
          </p:nvPr>
        </p:nvSpPr>
        <p:spPr>
          <a:xfrm>
            <a:off x="0" y="0"/>
            <a:ext cx="9144000" cy="800100"/>
          </a:xfrm>
          <a:solidFill>
            <a:srgbClr val="0070C0"/>
          </a:solidFill>
        </p:spPr>
        <p:txBody>
          <a:bodyPr>
            <a:normAutofit/>
          </a:bodyPr>
          <a:lstStyle/>
          <a:p>
            <a:pPr algn="ctr" eaLnBrk="1" hangingPunct="1"/>
            <a:r>
              <a:rPr lang="en-US" altLang="en-US" b="1" dirty="0">
                <a:solidFill>
                  <a:schemeClr val="bg1"/>
                </a:solidFill>
                <a:latin typeface="Calibri Light (Headings)"/>
              </a:rPr>
              <a:t>Individual Contribution-204189U</a:t>
            </a:r>
          </a:p>
        </p:txBody>
      </p:sp>
      <p:pic>
        <p:nvPicPr>
          <p:cNvPr id="6" name="Picture 5">
            <a:extLst>
              <a:ext uri="{FF2B5EF4-FFF2-40B4-BE49-F238E27FC236}">
                <a16:creationId xmlns:a16="http://schemas.microsoft.com/office/drawing/2014/main" id="{BF07FAAE-6FBF-0B9D-9A3B-46BB14A1F0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569" y="1798002"/>
            <a:ext cx="8176359" cy="4487388"/>
          </a:xfrm>
          <a:prstGeom prst="rect">
            <a:avLst/>
          </a:prstGeom>
          <a:noFill/>
          <a:ln w="12700">
            <a:solidFill>
              <a:schemeClr val="tx1"/>
            </a:solidFill>
          </a:ln>
        </p:spPr>
      </p:pic>
    </p:spTree>
    <p:extLst>
      <p:ext uri="{BB962C8B-B14F-4D97-AF65-F5344CB8AC3E}">
        <p14:creationId xmlns:p14="http://schemas.microsoft.com/office/powerpoint/2010/main" val="11667490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body" idx="2"/>
          </p:nvPr>
        </p:nvSpPr>
        <p:spPr>
          <a:xfrm>
            <a:off x="105508" y="1014080"/>
            <a:ext cx="8915400" cy="54306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1800"/>
              <a:buNone/>
            </a:pPr>
            <a:r>
              <a:rPr lang="en-US" sz="1800" b="1" dirty="0">
                <a:latin typeface="Calibri"/>
                <a:ea typeface="Calibri"/>
                <a:cs typeface="Calibri"/>
                <a:sym typeface="Calibri"/>
              </a:rPr>
              <a:t>Member </a:t>
            </a:r>
            <a:r>
              <a:rPr lang="en-US" sz="1800" b="1" dirty="0"/>
              <a:t>4 </a:t>
            </a:r>
            <a:r>
              <a:rPr lang="en-US" sz="1800" b="1" dirty="0">
                <a:latin typeface="Calibri"/>
                <a:ea typeface="Calibri"/>
                <a:cs typeface="Calibri"/>
                <a:sym typeface="Calibri"/>
              </a:rPr>
              <a:t>– 20</a:t>
            </a:r>
            <a:r>
              <a:rPr lang="en-US" sz="1800" b="1" dirty="0"/>
              <a:t>4042N Dinusha K.M</a:t>
            </a:r>
            <a:endParaRPr dirty="0"/>
          </a:p>
          <a:p>
            <a:pPr marL="0" lvl="0" indent="0" algn="l"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b="1" dirty="0">
                <a:solidFill>
                  <a:schemeClr val="accent1"/>
                </a:solidFill>
              </a:rPr>
              <a:t>Responsible part </a:t>
            </a:r>
            <a:r>
              <a:rPr lang="en-US" b="1" dirty="0"/>
              <a:t>- bobbin rotation ,cutting unit and     </a:t>
            </a:r>
            <a:endParaRPr b="1" dirty="0"/>
          </a:p>
          <a:p>
            <a:pPr marL="0" lvl="0" indent="0" algn="l" rtl="0">
              <a:lnSpc>
                <a:spcPct val="90000"/>
              </a:lnSpc>
              <a:spcBef>
                <a:spcPts val="1000"/>
              </a:spcBef>
              <a:spcAft>
                <a:spcPts val="0"/>
              </a:spcAft>
              <a:buClr>
                <a:schemeClr val="dk1"/>
              </a:buClr>
              <a:buSzPts val="2800"/>
              <a:buNone/>
            </a:pPr>
            <a:r>
              <a:rPr lang="en-US" b="1" dirty="0"/>
              <a:t>                                        buzzer</a:t>
            </a:r>
            <a:endParaRPr dirty="0"/>
          </a:p>
          <a:p>
            <a:pPr marL="0" lvl="0" indent="0" algn="l" rtl="0">
              <a:lnSpc>
                <a:spcPct val="90000"/>
              </a:lnSpc>
              <a:spcBef>
                <a:spcPts val="1000"/>
              </a:spcBef>
              <a:spcAft>
                <a:spcPts val="0"/>
              </a:spcAft>
              <a:buClr>
                <a:schemeClr val="dk1"/>
              </a:buClr>
              <a:buSzPts val="2800"/>
              <a:buNone/>
            </a:pPr>
            <a:endParaRPr b="1" dirty="0">
              <a:latin typeface="Times New Roman"/>
              <a:ea typeface="Times New Roman"/>
              <a:cs typeface="Times New Roman"/>
              <a:sym typeface="Times New Roman"/>
            </a:endParaRPr>
          </a:p>
          <a:p>
            <a:pPr marL="0" lvl="0" indent="0" algn="just" rtl="0">
              <a:lnSpc>
                <a:spcPct val="150000"/>
              </a:lnSpc>
              <a:spcBef>
                <a:spcPts val="1000"/>
              </a:spcBef>
              <a:spcAft>
                <a:spcPts val="0"/>
              </a:spcAft>
              <a:buClr>
                <a:schemeClr val="dk1"/>
              </a:buClr>
              <a:buSzPts val="1600"/>
              <a:buFont typeface="Arial"/>
              <a:buNone/>
            </a:pPr>
            <a:r>
              <a:rPr lang="en-US" sz="1600" dirty="0"/>
              <a:t>I have responsibilities  for the bobbin rotation ,cutting unit and buzzer in our automated transform winding project.  These  are my responsibilities for the project. I was aware of how to get the  calculating  of  bobbin rotation . For that purpose, I used the  stepper motor.  this allows us to accurately calculate the number of turns of the </a:t>
            </a:r>
            <a:r>
              <a:rPr lang="en-US" sz="1600" dirty="0" err="1"/>
              <a:t>bobin,i</a:t>
            </a:r>
            <a:r>
              <a:rPr lang="en-US" sz="1600" dirty="0"/>
              <a:t> used 2 stepper motor for cutting unit, one of them is to move the cutter here and there and other one to cut the wire with using a cutter And </a:t>
            </a:r>
            <a:r>
              <a:rPr lang="en-US" sz="1600" dirty="0" err="1"/>
              <a:t>i</a:t>
            </a:r>
            <a:r>
              <a:rPr lang="en-US" sz="1600" dirty="0"/>
              <a:t> used buzzer  Also, I Learned to code atmega32 microcontroller using Atmel studio Software and learned to use Proteus software to simulate the circuit. I was aware of the working mechanism and pins of all the components that I have used. I did the  stepper motor  and buzzer coding part and simulated the circuit using proteus software. I drew the schematic diagram and PCB design of those components.</a:t>
            </a:r>
            <a:endParaRPr sz="1600" dirty="0"/>
          </a:p>
          <a:p>
            <a:pPr marL="228600" lvl="0" indent="-50800" algn="l" rtl="0">
              <a:lnSpc>
                <a:spcPct val="90000"/>
              </a:lnSpc>
              <a:spcBef>
                <a:spcPts val="1000"/>
              </a:spcBef>
              <a:spcAft>
                <a:spcPts val="0"/>
              </a:spcAft>
              <a:buClr>
                <a:schemeClr val="dk1"/>
              </a:buClr>
              <a:buSzPts val="2800"/>
              <a:buFont typeface="Noto Sans Symbols"/>
              <a:buNone/>
            </a:pPr>
            <a:endParaRPr dirty="0">
              <a:latin typeface="Times New Roman"/>
              <a:ea typeface="Times New Roman"/>
              <a:cs typeface="Times New Roman"/>
              <a:sym typeface="Times New Roman"/>
            </a:endParaRPr>
          </a:p>
        </p:txBody>
      </p:sp>
      <p:sp>
        <p:nvSpPr>
          <p:cNvPr id="90" name="Google Shape;90;p13"/>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descr="Stepper Motor Steps"/>
          <p:cNvPicPr preferRelativeResize="0"/>
          <p:nvPr/>
        </p:nvPicPr>
        <p:blipFill rotWithShape="1">
          <a:blip r:embed="rId3">
            <a:alphaModFix/>
          </a:blip>
          <a:srcRect/>
          <a:stretch/>
        </p:blipFill>
        <p:spPr>
          <a:xfrm>
            <a:off x="5081381" y="5618236"/>
            <a:ext cx="3894114" cy="1008515"/>
          </a:xfrm>
          <a:prstGeom prst="rect">
            <a:avLst/>
          </a:prstGeom>
          <a:noFill/>
          <a:ln w="12700" cap="flat" cmpd="sng">
            <a:solidFill>
              <a:schemeClr val="dk1"/>
            </a:solidFill>
            <a:prstDash val="solid"/>
            <a:round/>
            <a:headEnd type="none" w="sm" len="sm"/>
            <a:tailEnd type="none" w="sm" len="sm"/>
          </a:ln>
        </p:spPr>
      </p:pic>
      <p:sp>
        <p:nvSpPr>
          <p:cNvPr id="97" name="Google Shape;97;p14"/>
          <p:cNvSpPr txBox="1">
            <a:spLocks noGrp="1"/>
          </p:cNvSpPr>
          <p:nvPr>
            <p:ph type="body" idx="2"/>
          </p:nvPr>
        </p:nvSpPr>
        <p:spPr>
          <a:xfrm>
            <a:off x="275868" y="999402"/>
            <a:ext cx="5471160" cy="481667"/>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en-US" b="1">
                <a:latin typeface="Calibri"/>
                <a:ea typeface="Calibri"/>
                <a:cs typeface="Calibri"/>
                <a:sym typeface="Calibri"/>
              </a:rPr>
              <a:t>Technique – NEMA 17 bipolar stepper motor</a:t>
            </a:r>
            <a:endParaRPr/>
          </a:p>
          <a:p>
            <a:pPr marL="0" lvl="0" indent="0" algn="l" rtl="0">
              <a:lnSpc>
                <a:spcPct val="90000"/>
              </a:lnSpc>
              <a:spcBef>
                <a:spcPts val="1000"/>
              </a:spcBef>
              <a:spcAft>
                <a:spcPts val="0"/>
              </a:spcAft>
              <a:buClr>
                <a:schemeClr val="dk1"/>
              </a:buClr>
              <a:buSzPct val="100000"/>
              <a:buNone/>
            </a:pPr>
            <a:endParaRPr sz="1800"/>
          </a:p>
        </p:txBody>
      </p:sp>
      <p:sp>
        <p:nvSpPr>
          <p:cNvPr id="98" name="Google Shape;98;p14"/>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Contribaution-204</a:t>
            </a:r>
            <a:r>
              <a:rPr lang="en-US" b="1">
                <a:solidFill>
                  <a:schemeClr val="lt1"/>
                </a:solidFill>
              </a:rPr>
              <a:t>042N</a:t>
            </a:r>
            <a:endParaRPr/>
          </a:p>
        </p:txBody>
      </p:sp>
      <p:sp>
        <p:nvSpPr>
          <p:cNvPr id="99" name="Google Shape;99;p14"/>
          <p:cNvSpPr txBox="1"/>
          <p:nvPr/>
        </p:nvSpPr>
        <p:spPr>
          <a:xfrm>
            <a:off x="275868" y="1680370"/>
            <a:ext cx="5525966" cy="5054537"/>
          </a:xfrm>
          <a:prstGeom prst="rect">
            <a:avLst/>
          </a:prstGeom>
          <a:noFill/>
          <a:ln>
            <a:noFill/>
          </a:ln>
        </p:spPr>
        <p:txBody>
          <a:bodyPr spcFirstLastPara="1" wrap="square" lIns="68575" tIns="34275" rIns="68575" bIns="34275" anchor="t" anchorCtr="0">
            <a:noAutofit/>
          </a:bodyPr>
          <a:lstStyle/>
          <a:p>
            <a:pPr marL="228600" marR="0" lvl="0" indent="-2286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Motor has a stationary part (the stator) and a moving part (the rotor).</a:t>
            </a:r>
            <a:endParaRPr sz="1600" b="1" i="0" u="none" strike="noStrike" cap="none">
              <a:solidFill>
                <a:schemeClr val="dk1"/>
              </a:solidFill>
              <a:latin typeface="Calibri"/>
              <a:ea typeface="Calibri"/>
              <a:cs typeface="Calibri"/>
              <a:sym typeface="Calibri"/>
            </a:endParaRPr>
          </a:p>
          <a:p>
            <a:pPr marL="228600" marR="0" lvl="0" indent="-228600" algn="l" rtl="0">
              <a:lnSpc>
                <a:spcPct val="150000"/>
              </a:lnSpc>
              <a:spcBef>
                <a:spcPts val="10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On the stator, there are teeth on which coils are wired.</a:t>
            </a:r>
            <a:endParaRPr/>
          </a:p>
          <a:p>
            <a:pPr marL="228600" marR="0" lvl="0" indent="-228600" algn="l" rtl="0">
              <a:lnSpc>
                <a:spcPct val="150000"/>
              </a:lnSpc>
              <a:spcBef>
                <a:spcPts val="10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 rotor is either a permanent magnet or a variable reluctance iron core.</a:t>
            </a:r>
            <a:endParaRPr/>
          </a:p>
          <a:p>
            <a:pPr marL="228600" marR="0" lvl="0" indent="-228600" algn="l" rtl="0">
              <a:lnSpc>
                <a:spcPct val="150000"/>
              </a:lnSpc>
              <a:spcBef>
                <a:spcPts val="10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By energizing one or more of the stator phases, a magnetic field is generated by the current flowing in the coil and the rotor aligns with this field.</a:t>
            </a:r>
            <a:endParaRPr/>
          </a:p>
          <a:p>
            <a:pPr marL="228600" marR="0" lvl="0" indent="-228600" algn="l" rtl="0">
              <a:lnSpc>
                <a:spcPct val="150000"/>
              </a:lnSpc>
              <a:spcBef>
                <a:spcPts val="10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By supplying different phases in sequence, the rotor can be rotated by a specific amount to reach the desired final position.</a:t>
            </a:r>
            <a:endParaRPr sz="1600" b="0" i="0" u="none" strike="noStrike" cap="none">
              <a:solidFill>
                <a:schemeClr val="dk1"/>
              </a:solidFill>
              <a:latin typeface="Calibri"/>
              <a:ea typeface="Calibri"/>
              <a:cs typeface="Calibri"/>
              <a:sym typeface="Calibri"/>
            </a:endParaRPr>
          </a:p>
        </p:txBody>
      </p:sp>
      <p:pic>
        <p:nvPicPr>
          <p:cNvPr id="100" name="Google Shape;100;p14" descr="Section of a Stepper Motor"/>
          <p:cNvPicPr preferRelativeResize="0"/>
          <p:nvPr/>
        </p:nvPicPr>
        <p:blipFill rotWithShape="1">
          <a:blip r:embed="rId4">
            <a:alphaModFix/>
          </a:blip>
          <a:srcRect/>
          <a:stretch/>
        </p:blipFill>
        <p:spPr>
          <a:xfrm>
            <a:off x="6198359" y="1571314"/>
            <a:ext cx="2610082" cy="2089368"/>
          </a:xfrm>
          <a:prstGeom prst="rect">
            <a:avLst/>
          </a:prstGeom>
          <a:noFill/>
          <a:ln w="12700" cap="flat" cmpd="sng">
            <a:solidFill>
              <a:schemeClr val="dk1"/>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pic>
        <p:nvPicPr>
          <p:cNvPr id="107" name="Google Shape;107;p15" descr="NEMA 23 Stepper Motor Pinout, features and example with Arduino"/>
          <p:cNvPicPr preferRelativeResize="0"/>
          <p:nvPr/>
        </p:nvPicPr>
        <p:blipFill rotWithShape="1">
          <a:blip r:embed="rId3">
            <a:alphaModFix/>
          </a:blip>
          <a:srcRect r="33242"/>
          <a:stretch/>
        </p:blipFill>
        <p:spPr>
          <a:xfrm>
            <a:off x="713442" y="2391327"/>
            <a:ext cx="3598500" cy="2787342"/>
          </a:xfrm>
          <a:prstGeom prst="rect">
            <a:avLst/>
          </a:prstGeom>
          <a:noFill/>
          <a:ln w="12700" cap="flat" cmpd="sng">
            <a:solidFill>
              <a:schemeClr val="dk1"/>
            </a:solidFill>
            <a:prstDash val="solid"/>
            <a:round/>
            <a:headEnd type="none" w="sm" len="sm"/>
            <a:tailEnd type="none" w="sm" len="sm"/>
          </a:ln>
        </p:spPr>
      </p:pic>
      <p:pic>
        <p:nvPicPr>
          <p:cNvPr id="108" name="Google Shape;108;p15" descr="NEMA 23 Stepper Motor Pinout, features and example with Arduino"/>
          <p:cNvPicPr preferRelativeResize="0"/>
          <p:nvPr/>
        </p:nvPicPr>
        <p:blipFill rotWithShape="1">
          <a:blip r:embed="rId3">
            <a:alphaModFix/>
          </a:blip>
          <a:srcRect l="67621" t="16229" r="5945" b="18896"/>
          <a:stretch/>
        </p:blipFill>
        <p:spPr>
          <a:xfrm>
            <a:off x="4832061" y="2391327"/>
            <a:ext cx="3383079" cy="2787342"/>
          </a:xfrm>
          <a:prstGeom prst="rect">
            <a:avLst/>
          </a:prstGeom>
          <a:noFill/>
          <a:ln w="12700" cap="flat" cmpd="sng">
            <a:solidFill>
              <a:schemeClr val="dk1"/>
            </a:solidFill>
            <a:prstDash val="solid"/>
            <a:round/>
            <a:headEnd type="none" w="sm" len="sm"/>
            <a:tailEnd type="none" w="sm" len="sm"/>
          </a:ln>
        </p:spPr>
      </p:pic>
      <p:sp>
        <p:nvSpPr>
          <p:cNvPr id="109" name="Google Shape;109;p15"/>
          <p:cNvSpPr txBox="1"/>
          <p:nvPr/>
        </p:nvSpPr>
        <p:spPr>
          <a:xfrm>
            <a:off x="492204" y="1259635"/>
            <a:ext cx="7294880" cy="64222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Calibri"/>
                <a:ea typeface="Calibri"/>
                <a:cs typeface="Calibri"/>
                <a:sym typeface="Calibri"/>
              </a:rPr>
              <a:t>NEMA 17 bipolar stepper motor </a:t>
            </a:r>
            <a:r>
              <a:rPr lang="en-US" sz="2400" b="1" i="0" u="none" strike="noStrike" cap="none">
                <a:solidFill>
                  <a:srgbClr val="333333"/>
                </a:solidFill>
                <a:latin typeface="Calibri"/>
                <a:ea typeface="Calibri"/>
                <a:cs typeface="Calibri"/>
                <a:sym typeface="Calibri"/>
              </a:rPr>
              <a:t>Pinout</a:t>
            </a:r>
            <a:endParaRPr/>
          </a:p>
          <a:p>
            <a:pPr marL="0" marR="0" lvl="0" indent="0"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p:nvPr/>
        </p:nvSpPr>
        <p:spPr>
          <a:xfrm>
            <a:off x="462512" y="956313"/>
            <a:ext cx="6852687" cy="6694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191919"/>
                </a:solidFill>
                <a:latin typeface="Calibri"/>
                <a:ea typeface="Calibri"/>
                <a:cs typeface="Calibri"/>
                <a:sym typeface="Calibri"/>
              </a:rPr>
              <a:t>Specifications -</a:t>
            </a:r>
            <a:r>
              <a:rPr lang="en-US" sz="2400" b="1" i="0" u="none" strike="noStrike" cap="none">
                <a:solidFill>
                  <a:schemeClr val="dk1"/>
                </a:solidFill>
                <a:latin typeface="Calibri"/>
                <a:ea typeface="Calibri"/>
                <a:cs typeface="Calibri"/>
                <a:sym typeface="Calibri"/>
              </a:rPr>
              <a:t>NEMA 17 bipolar stepper motor</a:t>
            </a:r>
            <a:endParaRPr/>
          </a:p>
          <a:p>
            <a:pPr marL="0" marR="0" lvl="0" indent="0" algn="l" rtl="0">
              <a:spcBef>
                <a:spcPts val="0"/>
              </a:spcBef>
              <a:spcAft>
                <a:spcPts val="0"/>
              </a:spcAft>
              <a:buNone/>
            </a:pPr>
            <a:r>
              <a:rPr lang="en-US" sz="1350" b="1">
                <a:solidFill>
                  <a:srgbClr val="191919"/>
                </a:solidFill>
                <a:latin typeface="Calibri"/>
                <a:ea typeface="Calibri"/>
                <a:cs typeface="Calibri"/>
                <a:sym typeface="Calibri"/>
              </a:rPr>
              <a:t> </a:t>
            </a:r>
            <a:endParaRPr/>
          </a:p>
        </p:txBody>
      </p:sp>
      <p:graphicFrame>
        <p:nvGraphicFramePr>
          <p:cNvPr id="116" name="Google Shape;116;p16"/>
          <p:cNvGraphicFramePr/>
          <p:nvPr/>
        </p:nvGraphicFramePr>
        <p:xfrm>
          <a:off x="462488" y="1510191"/>
          <a:ext cx="6385350" cy="4939368"/>
        </p:xfrm>
        <a:graphic>
          <a:graphicData uri="http://schemas.openxmlformats.org/drawingml/2006/table">
            <a:tbl>
              <a:tblPr>
                <a:noFill/>
              </a:tblPr>
              <a:tblGrid>
                <a:gridCol w="3169700">
                  <a:extLst>
                    <a:ext uri="{9D8B030D-6E8A-4147-A177-3AD203B41FA5}">
                      <a16:colId xmlns:a16="http://schemas.microsoft.com/office/drawing/2014/main" val="20000"/>
                    </a:ext>
                  </a:extLst>
                </a:gridCol>
                <a:gridCol w="3215650">
                  <a:extLst>
                    <a:ext uri="{9D8B030D-6E8A-4147-A177-3AD203B41FA5}">
                      <a16:colId xmlns:a16="http://schemas.microsoft.com/office/drawing/2014/main" val="20001"/>
                    </a:ext>
                  </a:extLst>
                </a:gridCol>
              </a:tblGrid>
              <a:tr h="303725">
                <a:tc>
                  <a:txBody>
                    <a:bodyPr/>
                    <a:lstStyle/>
                    <a:p>
                      <a:pPr marL="0" marR="0" lvl="0" indent="0" algn="l" rtl="0">
                        <a:lnSpc>
                          <a:spcPct val="150000"/>
                        </a:lnSpc>
                        <a:spcBef>
                          <a:spcPts val="0"/>
                        </a:spcBef>
                        <a:spcAft>
                          <a:spcPts val="0"/>
                        </a:spcAft>
                        <a:buNone/>
                      </a:pPr>
                      <a:r>
                        <a:rPr lang="en-US" sz="1600" u="none" strike="noStrike" cap="none"/>
                        <a:t>Voltage</a:t>
                      </a:r>
                      <a:endParaRPr/>
                    </a:p>
                  </a:txBody>
                  <a:tcPr marL="41850" marR="41850" marT="41850" marB="41850" anchor="ctr">
                    <a:lnL w="9525" cap="flat" cmpd="sng">
                      <a:solidFill>
                        <a:srgbClr val="B092DB"/>
                      </a:solidFill>
                      <a:prstDash val="solid"/>
                      <a:round/>
                      <a:headEnd type="none" w="sm" len="sm"/>
                      <a:tailEnd type="none" w="sm" len="sm"/>
                    </a:lnL>
                    <a:lnR w="9525" cap="flat" cmpd="sng">
                      <a:solidFill>
                        <a:srgbClr val="B092DB"/>
                      </a:solidFill>
                      <a:prstDash val="solid"/>
                      <a:round/>
                      <a:headEnd type="none" w="sm" len="sm"/>
                      <a:tailEnd type="none" w="sm" len="sm"/>
                    </a:lnR>
                    <a:lnT w="9525" cap="flat" cmpd="sng">
                      <a:solidFill>
                        <a:srgbClr val="B092DB"/>
                      </a:solidFill>
                      <a:prstDash val="solid"/>
                      <a:round/>
                      <a:headEnd type="none" w="sm" len="sm"/>
                      <a:tailEnd type="none" w="sm" len="sm"/>
                    </a:lnT>
                    <a:lnB w="9525" cap="flat" cmpd="sng">
                      <a:solidFill>
                        <a:srgbClr val="D090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4V</a:t>
                      </a:r>
                      <a:endParaRPr/>
                    </a:p>
                  </a:txBody>
                  <a:tcPr marL="41850" marR="41850" marT="41850" marB="41850" anchor="ctr">
                    <a:lnL w="9525" cap="flat" cmpd="sng">
                      <a:solidFill>
                        <a:srgbClr val="B092DB"/>
                      </a:solidFill>
                      <a:prstDash val="solid"/>
                      <a:round/>
                      <a:headEnd type="none" w="sm" len="sm"/>
                      <a:tailEnd type="none" w="sm" len="sm"/>
                    </a:lnL>
                    <a:lnR w="9525" cap="flat" cmpd="sng">
                      <a:solidFill>
                        <a:srgbClr val="B092DB"/>
                      </a:solidFill>
                      <a:prstDash val="solid"/>
                      <a:round/>
                      <a:headEnd type="none" w="sm" len="sm"/>
                      <a:tailEnd type="none" w="sm" len="sm"/>
                    </a:lnR>
                    <a:lnT w="9525" cap="flat" cmpd="sng">
                      <a:solidFill>
                        <a:srgbClr val="B092DB"/>
                      </a:solidFill>
                      <a:prstDash val="solid"/>
                      <a:round/>
                      <a:headEnd type="none" w="sm" len="sm"/>
                      <a:tailEnd type="none" w="sm" len="sm"/>
                    </a:lnT>
                    <a:lnB w="9525" cap="flat" cmpd="sng">
                      <a:solidFill>
                        <a:srgbClr val="3091DB"/>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03725">
                <a:tc>
                  <a:txBody>
                    <a:bodyPr/>
                    <a:lstStyle/>
                    <a:p>
                      <a:pPr marL="0" marR="0" lvl="0" indent="0" algn="l" rtl="0">
                        <a:lnSpc>
                          <a:spcPct val="150000"/>
                        </a:lnSpc>
                        <a:spcBef>
                          <a:spcPts val="0"/>
                        </a:spcBef>
                        <a:spcAft>
                          <a:spcPts val="0"/>
                        </a:spcAft>
                        <a:buNone/>
                      </a:pPr>
                      <a:r>
                        <a:rPr lang="en-US" sz="1600" u="none" strike="noStrike" cap="none"/>
                        <a:t>Rated Current/phase</a:t>
                      </a:r>
                      <a:endParaRPr/>
                    </a:p>
                  </a:txBody>
                  <a:tcPr marL="41850" marR="41850" marT="41850" marB="41850" anchor="ctr">
                    <a:lnL w="9525" cap="flat" cmpd="sng">
                      <a:solidFill>
                        <a:srgbClr val="D090DB"/>
                      </a:solidFill>
                      <a:prstDash val="solid"/>
                      <a:round/>
                      <a:headEnd type="none" w="sm" len="sm"/>
                      <a:tailEnd type="none" w="sm" len="sm"/>
                    </a:lnL>
                    <a:lnR w="9525" cap="flat" cmpd="sng">
                      <a:solidFill>
                        <a:srgbClr val="3091DB"/>
                      </a:solidFill>
                      <a:prstDash val="solid"/>
                      <a:round/>
                      <a:headEnd type="none" w="sm" len="sm"/>
                      <a:tailEnd type="none" w="sm" len="sm"/>
                    </a:lnR>
                    <a:lnT w="9525" cap="flat" cmpd="sng">
                      <a:solidFill>
                        <a:srgbClr val="D090DB"/>
                      </a:solidFill>
                      <a:prstDash val="solid"/>
                      <a:round/>
                      <a:headEnd type="none" w="sm" len="sm"/>
                      <a:tailEnd type="none" w="sm" len="sm"/>
                    </a:lnT>
                    <a:lnB w="9525" cap="flat" cmpd="sng">
                      <a:solidFill>
                        <a:srgbClr val="3091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0.95A</a:t>
                      </a:r>
                      <a:endParaRPr/>
                    </a:p>
                  </a:txBody>
                  <a:tcPr marL="41850" marR="41850" marT="41850" marB="41850" anchor="ctr">
                    <a:lnL w="9525" cap="flat" cmpd="sng">
                      <a:solidFill>
                        <a:srgbClr val="3091DB"/>
                      </a:solidFill>
                      <a:prstDash val="solid"/>
                      <a:round/>
                      <a:headEnd type="none" w="sm" len="sm"/>
                      <a:tailEnd type="none" w="sm" len="sm"/>
                    </a:lnL>
                    <a:lnR w="9525" cap="flat" cmpd="sng">
                      <a:solidFill>
                        <a:srgbClr val="3091DB"/>
                      </a:solidFill>
                      <a:prstDash val="solid"/>
                      <a:round/>
                      <a:headEnd type="none" w="sm" len="sm"/>
                      <a:tailEnd type="none" w="sm" len="sm"/>
                    </a:lnR>
                    <a:lnT w="9525" cap="flat" cmpd="sng">
                      <a:solidFill>
                        <a:srgbClr val="3091DB"/>
                      </a:solidFill>
                      <a:prstDash val="solid"/>
                      <a:round/>
                      <a:headEnd type="none" w="sm" len="sm"/>
                      <a:tailEnd type="none" w="sm" len="sm"/>
                    </a:lnT>
                    <a:lnB w="9525" cap="flat" cmpd="sng">
                      <a:solidFill>
                        <a:srgbClr val="209EDB"/>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03725">
                <a:tc>
                  <a:txBody>
                    <a:bodyPr/>
                    <a:lstStyle/>
                    <a:p>
                      <a:pPr marL="0" marR="0" lvl="0" indent="0" algn="l" rtl="0">
                        <a:lnSpc>
                          <a:spcPct val="150000"/>
                        </a:lnSpc>
                        <a:spcBef>
                          <a:spcPts val="0"/>
                        </a:spcBef>
                        <a:spcAft>
                          <a:spcPts val="0"/>
                        </a:spcAft>
                        <a:buNone/>
                      </a:pPr>
                      <a:r>
                        <a:rPr lang="en-US" sz="1600" u="none" strike="noStrike" cap="none"/>
                        <a:t>Step Angle</a:t>
                      </a:r>
                      <a:endParaRPr/>
                    </a:p>
                  </a:txBody>
                  <a:tcPr marL="41850" marR="41850" marT="41850" marB="41850" anchor="ctr">
                    <a:lnL w="9525" cap="flat" cmpd="sng">
                      <a:solidFill>
                        <a:srgbClr val="3091DB"/>
                      </a:solidFill>
                      <a:prstDash val="solid"/>
                      <a:round/>
                      <a:headEnd type="none" w="sm" len="sm"/>
                      <a:tailEnd type="none" w="sm" len="sm"/>
                    </a:lnL>
                    <a:lnR w="9525" cap="flat" cmpd="sng">
                      <a:solidFill>
                        <a:srgbClr val="209EDB"/>
                      </a:solidFill>
                      <a:prstDash val="solid"/>
                      <a:round/>
                      <a:headEnd type="none" w="sm" len="sm"/>
                      <a:tailEnd type="none" w="sm" len="sm"/>
                    </a:lnR>
                    <a:lnT w="9525" cap="flat" cmpd="sng">
                      <a:solidFill>
                        <a:srgbClr val="3091DB"/>
                      </a:solidFill>
                      <a:prstDash val="solid"/>
                      <a:round/>
                      <a:headEnd type="none" w="sm" len="sm"/>
                      <a:tailEnd type="none" w="sm" len="sm"/>
                    </a:lnT>
                    <a:lnB w="9525" cap="flat" cmpd="sng">
                      <a:solidFill>
                        <a:srgbClr val="A09F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1.8°</a:t>
                      </a:r>
                      <a:endParaRPr/>
                    </a:p>
                  </a:txBody>
                  <a:tcPr marL="41850" marR="41850" marT="41850" marB="41850" anchor="ctr">
                    <a:lnL w="9525" cap="flat" cmpd="sng">
                      <a:solidFill>
                        <a:srgbClr val="209EDB"/>
                      </a:solidFill>
                      <a:prstDash val="solid"/>
                      <a:round/>
                      <a:headEnd type="none" w="sm" len="sm"/>
                      <a:tailEnd type="none" w="sm" len="sm"/>
                    </a:lnL>
                    <a:lnR w="9525" cap="flat" cmpd="sng">
                      <a:solidFill>
                        <a:srgbClr val="209EDB"/>
                      </a:solidFill>
                      <a:prstDash val="solid"/>
                      <a:round/>
                      <a:headEnd type="none" w="sm" len="sm"/>
                      <a:tailEnd type="none" w="sm" len="sm"/>
                    </a:lnR>
                    <a:lnT w="9525" cap="flat" cmpd="sng">
                      <a:solidFill>
                        <a:srgbClr val="209EDB"/>
                      </a:solidFill>
                      <a:prstDash val="solid"/>
                      <a:round/>
                      <a:headEnd type="none" w="sm" len="sm"/>
                      <a:tailEnd type="none" w="sm" len="sm"/>
                    </a:lnT>
                    <a:lnB w="9525" cap="flat" cmpd="sng">
                      <a:solidFill>
                        <a:srgbClr val="60A9DB"/>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03725">
                <a:tc>
                  <a:txBody>
                    <a:bodyPr/>
                    <a:lstStyle/>
                    <a:p>
                      <a:pPr marL="0" marR="0" lvl="0" indent="0" algn="l" rtl="0">
                        <a:lnSpc>
                          <a:spcPct val="150000"/>
                        </a:lnSpc>
                        <a:spcBef>
                          <a:spcPts val="0"/>
                        </a:spcBef>
                        <a:spcAft>
                          <a:spcPts val="0"/>
                        </a:spcAft>
                        <a:buNone/>
                      </a:pPr>
                      <a:r>
                        <a:rPr lang="en-US" sz="1600" u="none" strike="noStrike" cap="none"/>
                        <a:t>No. of Phases</a:t>
                      </a:r>
                      <a:endParaRPr/>
                    </a:p>
                  </a:txBody>
                  <a:tcPr marL="41850" marR="41850" marT="41850" marB="41850" anchor="ctr">
                    <a:lnL w="9525" cap="flat" cmpd="sng">
                      <a:solidFill>
                        <a:srgbClr val="A09FDB"/>
                      </a:solidFill>
                      <a:prstDash val="solid"/>
                      <a:round/>
                      <a:headEnd type="none" w="sm" len="sm"/>
                      <a:tailEnd type="none" w="sm" len="sm"/>
                    </a:lnL>
                    <a:lnR w="9525" cap="flat" cmpd="sng">
                      <a:solidFill>
                        <a:srgbClr val="60A9DB"/>
                      </a:solidFill>
                      <a:prstDash val="solid"/>
                      <a:round/>
                      <a:headEnd type="none" w="sm" len="sm"/>
                      <a:tailEnd type="none" w="sm" len="sm"/>
                    </a:lnR>
                    <a:lnT w="9525" cap="flat" cmpd="sng">
                      <a:solidFill>
                        <a:srgbClr val="A09FDB"/>
                      </a:solidFill>
                      <a:prstDash val="solid"/>
                      <a:round/>
                      <a:headEnd type="none" w="sm" len="sm"/>
                      <a:tailEnd type="none" w="sm" len="sm"/>
                    </a:lnT>
                    <a:lnB w="9525" cap="flat" cmpd="sng">
                      <a:solidFill>
                        <a:srgbClr val="80A4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4</a:t>
                      </a:r>
                      <a:endParaRPr/>
                    </a:p>
                  </a:txBody>
                  <a:tcPr marL="41850" marR="41850" marT="41850" marB="41850" anchor="ctr">
                    <a:lnL w="9525" cap="flat" cmpd="sng">
                      <a:solidFill>
                        <a:srgbClr val="60A9DB"/>
                      </a:solidFill>
                      <a:prstDash val="solid"/>
                      <a:round/>
                      <a:headEnd type="none" w="sm" len="sm"/>
                      <a:tailEnd type="none" w="sm" len="sm"/>
                    </a:lnL>
                    <a:lnR w="9525" cap="flat" cmpd="sng">
                      <a:solidFill>
                        <a:srgbClr val="60A9DB"/>
                      </a:solidFill>
                      <a:prstDash val="solid"/>
                      <a:round/>
                      <a:headEnd type="none" w="sm" len="sm"/>
                      <a:tailEnd type="none" w="sm" len="sm"/>
                    </a:lnR>
                    <a:lnT w="9525" cap="flat" cmpd="sng">
                      <a:solidFill>
                        <a:srgbClr val="60A9DB"/>
                      </a:solidFill>
                      <a:prstDash val="solid"/>
                      <a:round/>
                      <a:headEnd type="none" w="sm" len="sm"/>
                      <a:tailEnd type="none" w="sm" len="sm"/>
                    </a:lnT>
                    <a:lnB w="9525" cap="flat" cmpd="sng">
                      <a:solidFill>
                        <a:srgbClr val="F0A9DB"/>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03725">
                <a:tc>
                  <a:txBody>
                    <a:bodyPr/>
                    <a:lstStyle/>
                    <a:p>
                      <a:pPr marL="0" marR="0" lvl="0" indent="0" algn="l" rtl="0">
                        <a:lnSpc>
                          <a:spcPct val="150000"/>
                        </a:lnSpc>
                        <a:spcBef>
                          <a:spcPts val="0"/>
                        </a:spcBef>
                        <a:spcAft>
                          <a:spcPts val="0"/>
                        </a:spcAft>
                        <a:buNone/>
                      </a:pPr>
                      <a:r>
                        <a:rPr lang="en-US" sz="1600" u="none" strike="noStrike" cap="none"/>
                        <a:t>Phase Resistance</a:t>
                      </a:r>
                      <a:endParaRPr/>
                    </a:p>
                  </a:txBody>
                  <a:tcPr marL="41850" marR="41850" marT="41850" marB="41850" anchor="ctr">
                    <a:lnL w="9525" cap="flat" cmpd="sng">
                      <a:solidFill>
                        <a:srgbClr val="80A4DB"/>
                      </a:solidFill>
                      <a:prstDash val="solid"/>
                      <a:round/>
                      <a:headEnd type="none" w="sm" len="sm"/>
                      <a:tailEnd type="none" w="sm" len="sm"/>
                    </a:lnL>
                    <a:lnR w="9525" cap="flat" cmpd="sng">
                      <a:solidFill>
                        <a:srgbClr val="F0A9DB"/>
                      </a:solidFill>
                      <a:prstDash val="solid"/>
                      <a:round/>
                      <a:headEnd type="none" w="sm" len="sm"/>
                      <a:tailEnd type="none" w="sm" len="sm"/>
                    </a:lnR>
                    <a:lnT w="9525" cap="flat" cmpd="sng">
                      <a:solidFill>
                        <a:srgbClr val="80A4DB"/>
                      </a:solidFill>
                      <a:prstDash val="solid"/>
                      <a:round/>
                      <a:headEnd type="none" w="sm" len="sm"/>
                      <a:tailEnd type="none" w="sm" len="sm"/>
                    </a:lnT>
                    <a:lnB w="9525" cap="flat" cmpd="sng">
                      <a:solidFill>
                        <a:srgbClr val="E0AD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3.3ohm</a:t>
                      </a:r>
                      <a:endParaRPr/>
                    </a:p>
                  </a:txBody>
                  <a:tcPr marL="41850" marR="41850" marT="41850" marB="41850" anchor="ctr">
                    <a:lnL w="9525" cap="flat" cmpd="sng">
                      <a:solidFill>
                        <a:srgbClr val="F0A9DB"/>
                      </a:solidFill>
                      <a:prstDash val="solid"/>
                      <a:round/>
                      <a:headEnd type="none" w="sm" len="sm"/>
                      <a:tailEnd type="none" w="sm" len="sm"/>
                    </a:lnL>
                    <a:lnR w="9525" cap="flat" cmpd="sng">
                      <a:solidFill>
                        <a:srgbClr val="F0A9DB"/>
                      </a:solidFill>
                      <a:prstDash val="solid"/>
                      <a:round/>
                      <a:headEnd type="none" w="sm" len="sm"/>
                      <a:tailEnd type="none" w="sm" len="sm"/>
                    </a:lnR>
                    <a:lnT w="9525" cap="flat" cmpd="sng">
                      <a:solidFill>
                        <a:srgbClr val="F0A9DB"/>
                      </a:solidFill>
                      <a:prstDash val="solid"/>
                      <a:round/>
                      <a:headEnd type="none" w="sm" len="sm"/>
                      <a:tailEnd type="none" w="sm" len="sm"/>
                    </a:lnT>
                    <a:lnB w="9525" cap="flat" cmpd="sng">
                      <a:solidFill>
                        <a:srgbClr val="B0A4DB"/>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03725">
                <a:tc>
                  <a:txBody>
                    <a:bodyPr/>
                    <a:lstStyle/>
                    <a:p>
                      <a:pPr marL="0" marR="0" lvl="0" indent="0" algn="l" rtl="0">
                        <a:lnSpc>
                          <a:spcPct val="150000"/>
                        </a:lnSpc>
                        <a:spcBef>
                          <a:spcPts val="0"/>
                        </a:spcBef>
                        <a:spcAft>
                          <a:spcPts val="0"/>
                        </a:spcAft>
                        <a:buNone/>
                      </a:pPr>
                      <a:r>
                        <a:rPr lang="en-US" sz="1600" u="none" strike="noStrike" cap="none"/>
                        <a:t>Inductance</a:t>
                      </a:r>
                      <a:endParaRPr/>
                    </a:p>
                  </a:txBody>
                  <a:tcPr marL="41850" marR="41850" marT="41850" marB="41850" anchor="ctr">
                    <a:lnL w="9525" cap="flat" cmpd="sng">
                      <a:solidFill>
                        <a:srgbClr val="E0ADDB"/>
                      </a:solidFill>
                      <a:prstDash val="solid"/>
                      <a:round/>
                      <a:headEnd type="none" w="sm" len="sm"/>
                      <a:tailEnd type="none" w="sm" len="sm"/>
                    </a:lnL>
                    <a:lnR w="9525" cap="flat" cmpd="sng">
                      <a:solidFill>
                        <a:srgbClr val="B0A4DB"/>
                      </a:solidFill>
                      <a:prstDash val="solid"/>
                      <a:round/>
                      <a:headEnd type="none" w="sm" len="sm"/>
                      <a:tailEnd type="none" w="sm" len="sm"/>
                    </a:lnR>
                    <a:lnT w="9525" cap="flat" cmpd="sng">
                      <a:solidFill>
                        <a:srgbClr val="E0ADDB"/>
                      </a:solidFill>
                      <a:prstDash val="solid"/>
                      <a:round/>
                      <a:headEnd type="none" w="sm" len="sm"/>
                      <a:tailEnd type="none" w="sm" len="sm"/>
                    </a:lnT>
                    <a:lnB w="9525" cap="flat" cmpd="sng">
                      <a:solidFill>
                        <a:srgbClr val="A0BA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4mH</a:t>
                      </a:r>
                      <a:endParaRPr/>
                    </a:p>
                  </a:txBody>
                  <a:tcPr marL="41850" marR="41850" marT="41850" marB="41850" anchor="ctr">
                    <a:lnL w="9525" cap="flat" cmpd="sng">
                      <a:solidFill>
                        <a:srgbClr val="B0A4DB"/>
                      </a:solidFill>
                      <a:prstDash val="solid"/>
                      <a:round/>
                      <a:headEnd type="none" w="sm" len="sm"/>
                      <a:tailEnd type="none" w="sm" len="sm"/>
                    </a:lnL>
                    <a:lnR w="9525" cap="flat" cmpd="sng">
                      <a:solidFill>
                        <a:srgbClr val="B0A4DB"/>
                      </a:solidFill>
                      <a:prstDash val="solid"/>
                      <a:round/>
                      <a:headEnd type="none" w="sm" len="sm"/>
                      <a:tailEnd type="none" w="sm" len="sm"/>
                    </a:lnR>
                    <a:lnT w="9525" cap="flat" cmpd="sng">
                      <a:solidFill>
                        <a:srgbClr val="B0A4DB"/>
                      </a:solidFill>
                      <a:prstDash val="solid"/>
                      <a:round/>
                      <a:headEnd type="none" w="sm" len="sm"/>
                      <a:tailEnd type="none" w="sm" len="sm"/>
                    </a:lnT>
                    <a:lnB w="9525" cap="flat" cmpd="sng">
                      <a:solidFill>
                        <a:srgbClr val="A0BADB"/>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03725">
                <a:tc>
                  <a:txBody>
                    <a:bodyPr/>
                    <a:lstStyle/>
                    <a:p>
                      <a:pPr marL="0" marR="0" lvl="0" indent="0" algn="l" rtl="0">
                        <a:lnSpc>
                          <a:spcPct val="150000"/>
                        </a:lnSpc>
                        <a:spcBef>
                          <a:spcPts val="0"/>
                        </a:spcBef>
                        <a:spcAft>
                          <a:spcPts val="0"/>
                        </a:spcAft>
                        <a:buNone/>
                      </a:pPr>
                      <a:r>
                        <a:rPr lang="en-US" sz="1600" u="none" strike="noStrike" cap="none"/>
                        <a:t>Length</a:t>
                      </a:r>
                      <a:endParaRPr/>
                    </a:p>
                  </a:txBody>
                  <a:tcPr marL="41850" marR="41850" marT="41850" marB="41850" anchor="ctr">
                    <a:lnL w="9525" cap="flat" cmpd="sng">
                      <a:solidFill>
                        <a:srgbClr val="A0BADB"/>
                      </a:solidFill>
                      <a:prstDash val="solid"/>
                      <a:round/>
                      <a:headEnd type="none" w="sm" len="sm"/>
                      <a:tailEnd type="none" w="sm" len="sm"/>
                    </a:lnL>
                    <a:lnR w="9525" cap="flat" cmpd="sng">
                      <a:solidFill>
                        <a:srgbClr val="A0BADB"/>
                      </a:solidFill>
                      <a:prstDash val="solid"/>
                      <a:round/>
                      <a:headEnd type="none" w="sm" len="sm"/>
                      <a:tailEnd type="none" w="sm" len="sm"/>
                    </a:lnR>
                    <a:lnT w="9525" cap="flat" cmpd="sng">
                      <a:solidFill>
                        <a:srgbClr val="A0BADB"/>
                      </a:solidFill>
                      <a:prstDash val="solid"/>
                      <a:round/>
                      <a:headEnd type="none" w="sm" len="sm"/>
                      <a:tailEnd type="none" w="sm" len="sm"/>
                    </a:lnT>
                    <a:lnB w="9525" cap="flat" cmpd="sng">
                      <a:solidFill>
                        <a:srgbClr val="90B2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33mm</a:t>
                      </a:r>
                      <a:endParaRPr/>
                    </a:p>
                  </a:txBody>
                  <a:tcPr marL="41850" marR="41850" marT="41850" marB="41850" anchor="ctr">
                    <a:lnL w="9525" cap="flat" cmpd="sng">
                      <a:solidFill>
                        <a:srgbClr val="A0BADB"/>
                      </a:solidFill>
                      <a:prstDash val="solid"/>
                      <a:round/>
                      <a:headEnd type="none" w="sm" len="sm"/>
                      <a:tailEnd type="none" w="sm" len="sm"/>
                    </a:lnL>
                    <a:lnR w="9525" cap="flat" cmpd="sng">
                      <a:solidFill>
                        <a:srgbClr val="A0BADB"/>
                      </a:solidFill>
                      <a:prstDash val="solid"/>
                      <a:round/>
                      <a:headEnd type="none" w="sm" len="sm"/>
                      <a:tailEnd type="none" w="sm" len="sm"/>
                    </a:lnR>
                    <a:lnT w="9525" cap="flat" cmpd="sng">
                      <a:solidFill>
                        <a:srgbClr val="A0BADB"/>
                      </a:solidFill>
                      <a:prstDash val="solid"/>
                      <a:round/>
                      <a:headEnd type="none" w="sm" len="sm"/>
                      <a:tailEnd type="none" w="sm" len="sm"/>
                    </a:lnT>
                    <a:lnB w="9525" cap="flat" cmpd="sng">
                      <a:solidFill>
                        <a:srgbClr val="50C5DB"/>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03725">
                <a:tc>
                  <a:txBody>
                    <a:bodyPr/>
                    <a:lstStyle/>
                    <a:p>
                      <a:pPr marL="0" marR="0" lvl="0" indent="0" algn="l" rtl="0">
                        <a:lnSpc>
                          <a:spcPct val="150000"/>
                        </a:lnSpc>
                        <a:spcBef>
                          <a:spcPts val="0"/>
                        </a:spcBef>
                        <a:spcAft>
                          <a:spcPts val="0"/>
                        </a:spcAft>
                        <a:buNone/>
                      </a:pPr>
                      <a:r>
                        <a:rPr lang="en-US" sz="1600" u="none" strike="noStrike" cap="none"/>
                        <a:t>Rotor Inertia</a:t>
                      </a:r>
                      <a:endParaRPr/>
                    </a:p>
                  </a:txBody>
                  <a:tcPr marL="41850" marR="41850" marT="41850" marB="41850" anchor="ctr">
                    <a:lnL w="9525" cap="flat" cmpd="sng">
                      <a:solidFill>
                        <a:srgbClr val="90B2DB"/>
                      </a:solidFill>
                      <a:prstDash val="solid"/>
                      <a:round/>
                      <a:headEnd type="none" w="sm" len="sm"/>
                      <a:tailEnd type="none" w="sm" len="sm"/>
                    </a:lnL>
                    <a:lnR w="9525" cap="flat" cmpd="sng">
                      <a:solidFill>
                        <a:srgbClr val="50C5DB"/>
                      </a:solidFill>
                      <a:prstDash val="solid"/>
                      <a:round/>
                      <a:headEnd type="none" w="sm" len="sm"/>
                      <a:tailEnd type="none" w="sm" len="sm"/>
                    </a:lnR>
                    <a:lnT w="9525" cap="flat" cmpd="sng">
                      <a:solidFill>
                        <a:srgbClr val="90B2DB"/>
                      </a:solidFill>
                      <a:prstDash val="solid"/>
                      <a:round/>
                      <a:headEnd type="none" w="sm" len="sm"/>
                      <a:tailEnd type="none" w="sm" len="sm"/>
                    </a:lnT>
                    <a:lnB w="9525" cap="flat" cmpd="sng">
                      <a:solidFill>
                        <a:srgbClr val="E0C2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35g-cm</a:t>
                      </a:r>
                      <a:r>
                        <a:rPr lang="en-US" sz="1600" u="none" strike="noStrike" cap="none" baseline="30000"/>
                        <a:t>2</a:t>
                      </a:r>
                      <a:endParaRPr sz="1600" u="none" strike="noStrike" cap="none"/>
                    </a:p>
                  </a:txBody>
                  <a:tcPr marL="41850" marR="41850" marT="41850" marB="41850" anchor="ctr">
                    <a:lnL w="9525" cap="flat" cmpd="sng">
                      <a:solidFill>
                        <a:srgbClr val="50C5DB"/>
                      </a:solidFill>
                      <a:prstDash val="solid"/>
                      <a:round/>
                      <a:headEnd type="none" w="sm" len="sm"/>
                      <a:tailEnd type="none" w="sm" len="sm"/>
                    </a:lnL>
                    <a:lnR w="9525" cap="flat" cmpd="sng">
                      <a:solidFill>
                        <a:srgbClr val="50C5DB"/>
                      </a:solidFill>
                      <a:prstDash val="solid"/>
                      <a:round/>
                      <a:headEnd type="none" w="sm" len="sm"/>
                      <a:tailEnd type="none" w="sm" len="sm"/>
                    </a:lnR>
                    <a:lnT w="9525" cap="flat" cmpd="sng">
                      <a:solidFill>
                        <a:srgbClr val="50C5DB"/>
                      </a:solidFill>
                      <a:prstDash val="solid"/>
                      <a:round/>
                      <a:headEnd type="none" w="sm" len="sm"/>
                      <a:tailEnd type="none" w="sm" len="sm"/>
                    </a:lnT>
                    <a:lnB w="9525" cap="flat" cmpd="sng">
                      <a:solidFill>
                        <a:srgbClr val="30BEDB"/>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03725">
                <a:tc>
                  <a:txBody>
                    <a:bodyPr/>
                    <a:lstStyle/>
                    <a:p>
                      <a:pPr marL="0" marR="0" lvl="0" indent="0" algn="l" rtl="0">
                        <a:lnSpc>
                          <a:spcPct val="150000"/>
                        </a:lnSpc>
                        <a:spcBef>
                          <a:spcPts val="0"/>
                        </a:spcBef>
                        <a:spcAft>
                          <a:spcPts val="0"/>
                        </a:spcAft>
                        <a:buNone/>
                      </a:pPr>
                      <a:r>
                        <a:rPr lang="en-US" sz="1600" u="none" strike="noStrike" cap="none"/>
                        <a:t>Shaft Diameter</a:t>
                      </a:r>
                      <a:endParaRPr/>
                    </a:p>
                  </a:txBody>
                  <a:tcPr marL="41850" marR="41850" marT="41850" marB="41850" anchor="ctr">
                    <a:lnL w="9525" cap="flat" cmpd="sng">
                      <a:solidFill>
                        <a:srgbClr val="E0C2DB"/>
                      </a:solidFill>
                      <a:prstDash val="solid"/>
                      <a:round/>
                      <a:headEnd type="none" w="sm" len="sm"/>
                      <a:tailEnd type="none" w="sm" len="sm"/>
                    </a:lnL>
                    <a:lnR w="9525" cap="flat" cmpd="sng">
                      <a:solidFill>
                        <a:srgbClr val="30BEDB"/>
                      </a:solidFill>
                      <a:prstDash val="solid"/>
                      <a:round/>
                      <a:headEnd type="none" w="sm" len="sm"/>
                      <a:tailEnd type="none" w="sm" len="sm"/>
                    </a:lnR>
                    <a:lnT w="9525" cap="flat" cmpd="sng">
                      <a:solidFill>
                        <a:srgbClr val="E0C2DB"/>
                      </a:solidFill>
                      <a:prstDash val="solid"/>
                      <a:round/>
                      <a:headEnd type="none" w="sm" len="sm"/>
                      <a:tailEnd type="none" w="sm" len="sm"/>
                    </a:lnT>
                    <a:lnB w="9525" cap="flat" cmpd="sng">
                      <a:solidFill>
                        <a:srgbClr val="10BD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Φ5mm</a:t>
                      </a:r>
                      <a:endParaRPr/>
                    </a:p>
                  </a:txBody>
                  <a:tcPr marL="41850" marR="41850" marT="41850" marB="41850" anchor="ctr">
                    <a:lnL w="9525" cap="flat" cmpd="sng">
                      <a:solidFill>
                        <a:srgbClr val="30BEDB"/>
                      </a:solidFill>
                      <a:prstDash val="solid"/>
                      <a:round/>
                      <a:headEnd type="none" w="sm" len="sm"/>
                      <a:tailEnd type="none" w="sm" len="sm"/>
                    </a:lnL>
                    <a:lnR w="9525" cap="flat" cmpd="sng">
                      <a:solidFill>
                        <a:srgbClr val="30BEDB"/>
                      </a:solidFill>
                      <a:prstDash val="solid"/>
                      <a:round/>
                      <a:headEnd type="none" w="sm" len="sm"/>
                      <a:tailEnd type="none" w="sm" len="sm"/>
                    </a:lnR>
                    <a:lnT w="9525" cap="flat" cmpd="sng">
                      <a:solidFill>
                        <a:srgbClr val="30BEDB"/>
                      </a:solidFill>
                      <a:prstDash val="solid"/>
                      <a:round/>
                      <a:headEnd type="none" w="sm" len="sm"/>
                      <a:tailEnd type="none" w="sm" len="sm"/>
                    </a:lnT>
                    <a:lnB w="9525" cap="flat" cmpd="sng">
                      <a:solidFill>
                        <a:srgbClr val="30BEDB"/>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03725">
                <a:tc>
                  <a:txBody>
                    <a:bodyPr/>
                    <a:lstStyle/>
                    <a:p>
                      <a:pPr marL="0" marR="0" lvl="0" indent="0" algn="l" rtl="0">
                        <a:lnSpc>
                          <a:spcPct val="150000"/>
                        </a:lnSpc>
                        <a:spcBef>
                          <a:spcPts val="0"/>
                        </a:spcBef>
                        <a:spcAft>
                          <a:spcPts val="0"/>
                        </a:spcAft>
                        <a:buNone/>
                      </a:pPr>
                      <a:r>
                        <a:rPr lang="en-US" sz="1600" u="none" strike="noStrike" cap="none"/>
                        <a:t>Shaft Length</a:t>
                      </a:r>
                      <a:endParaRPr/>
                    </a:p>
                  </a:txBody>
                  <a:tcPr marL="41850" marR="41850" marT="41850" marB="41850" anchor="ctr">
                    <a:lnL w="9525" cap="flat" cmpd="sng">
                      <a:solidFill>
                        <a:srgbClr val="10BDDB"/>
                      </a:solidFill>
                      <a:prstDash val="solid"/>
                      <a:round/>
                      <a:headEnd type="none" w="sm" len="sm"/>
                      <a:tailEnd type="none" w="sm" len="sm"/>
                    </a:lnL>
                    <a:lnR w="9525" cap="flat" cmpd="sng">
                      <a:solidFill>
                        <a:srgbClr val="30BEDB"/>
                      </a:solidFill>
                      <a:prstDash val="solid"/>
                      <a:round/>
                      <a:headEnd type="none" w="sm" len="sm"/>
                      <a:tailEnd type="none" w="sm" len="sm"/>
                    </a:lnR>
                    <a:lnT w="9525" cap="flat" cmpd="sng">
                      <a:solidFill>
                        <a:srgbClr val="10BDDB"/>
                      </a:solidFill>
                      <a:prstDash val="solid"/>
                      <a:round/>
                      <a:headEnd type="none" w="sm" len="sm"/>
                      <a:tailEnd type="none" w="sm" len="sm"/>
                    </a:lnT>
                    <a:lnB w="9525" cap="flat" cmpd="sng">
                      <a:solidFill>
                        <a:srgbClr val="10CF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22mm</a:t>
                      </a:r>
                      <a:endParaRPr/>
                    </a:p>
                  </a:txBody>
                  <a:tcPr marL="41850" marR="41850" marT="41850" marB="41850" anchor="ctr">
                    <a:lnL w="9525" cap="flat" cmpd="sng">
                      <a:solidFill>
                        <a:srgbClr val="30BEDB"/>
                      </a:solidFill>
                      <a:prstDash val="solid"/>
                      <a:round/>
                      <a:headEnd type="none" w="sm" len="sm"/>
                      <a:tailEnd type="none" w="sm" len="sm"/>
                    </a:lnL>
                    <a:lnR w="9525" cap="flat" cmpd="sng">
                      <a:solidFill>
                        <a:srgbClr val="30BEDB"/>
                      </a:solidFill>
                      <a:prstDash val="solid"/>
                      <a:round/>
                      <a:headEnd type="none" w="sm" len="sm"/>
                      <a:tailEnd type="none" w="sm" len="sm"/>
                    </a:lnR>
                    <a:lnT w="9525" cap="flat" cmpd="sng">
                      <a:solidFill>
                        <a:srgbClr val="30BEDB"/>
                      </a:solidFill>
                      <a:prstDash val="solid"/>
                      <a:round/>
                      <a:headEnd type="none" w="sm" len="sm"/>
                      <a:tailEnd type="none" w="sm" len="sm"/>
                    </a:lnT>
                    <a:lnB w="9525" cap="flat" cmpd="sng">
                      <a:solidFill>
                        <a:srgbClr val="A0D2DB"/>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03725">
                <a:tc>
                  <a:txBody>
                    <a:bodyPr/>
                    <a:lstStyle/>
                    <a:p>
                      <a:pPr marL="0" marR="0" lvl="0" indent="0" algn="l" rtl="0">
                        <a:lnSpc>
                          <a:spcPct val="150000"/>
                        </a:lnSpc>
                        <a:spcBef>
                          <a:spcPts val="0"/>
                        </a:spcBef>
                        <a:spcAft>
                          <a:spcPts val="0"/>
                        </a:spcAft>
                        <a:buNone/>
                      </a:pPr>
                      <a:r>
                        <a:rPr lang="en-US" sz="1600" u="none" strike="noStrike" cap="none"/>
                        <a:t>Frame size</a:t>
                      </a:r>
                      <a:endParaRPr/>
                    </a:p>
                  </a:txBody>
                  <a:tcPr marL="41850" marR="41850" marT="41850" marB="41850" anchor="ctr">
                    <a:lnL w="9525" cap="flat" cmpd="sng">
                      <a:solidFill>
                        <a:srgbClr val="10CFDB"/>
                      </a:solidFill>
                      <a:prstDash val="solid"/>
                      <a:round/>
                      <a:headEnd type="none" w="sm" len="sm"/>
                      <a:tailEnd type="none" w="sm" len="sm"/>
                    </a:lnL>
                    <a:lnR w="9525" cap="flat" cmpd="sng">
                      <a:solidFill>
                        <a:srgbClr val="A0D2DB"/>
                      </a:solidFill>
                      <a:prstDash val="solid"/>
                      <a:round/>
                      <a:headEnd type="none" w="sm" len="sm"/>
                      <a:tailEnd type="none" w="sm" len="sm"/>
                    </a:lnR>
                    <a:lnT w="9525" cap="flat" cmpd="sng">
                      <a:solidFill>
                        <a:srgbClr val="10CFDB"/>
                      </a:solidFill>
                      <a:prstDash val="solid"/>
                      <a:round/>
                      <a:headEnd type="none" w="sm" len="sm"/>
                      <a:tailEnd type="none" w="sm" len="sm"/>
                    </a:lnT>
                    <a:lnB w="9525" cap="flat" cmpd="sng">
                      <a:solidFill>
                        <a:srgbClr val="20C8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42 x 42mm</a:t>
                      </a:r>
                      <a:endParaRPr/>
                    </a:p>
                  </a:txBody>
                  <a:tcPr marL="41850" marR="41850" marT="41850" marB="41850" anchor="ctr">
                    <a:lnL w="9525" cap="flat" cmpd="sng">
                      <a:solidFill>
                        <a:srgbClr val="A0D2DB"/>
                      </a:solidFill>
                      <a:prstDash val="solid"/>
                      <a:round/>
                      <a:headEnd type="none" w="sm" len="sm"/>
                      <a:tailEnd type="none" w="sm" len="sm"/>
                    </a:lnL>
                    <a:lnR w="9525" cap="flat" cmpd="sng">
                      <a:solidFill>
                        <a:srgbClr val="A0D2DB"/>
                      </a:solidFill>
                      <a:prstDash val="solid"/>
                      <a:round/>
                      <a:headEnd type="none" w="sm" len="sm"/>
                      <a:tailEnd type="none" w="sm" len="sm"/>
                    </a:lnR>
                    <a:lnT w="9525" cap="flat" cmpd="sng">
                      <a:solidFill>
                        <a:srgbClr val="A0D2DB"/>
                      </a:solidFill>
                      <a:prstDash val="solid"/>
                      <a:round/>
                      <a:headEnd type="none" w="sm" len="sm"/>
                      <a:tailEnd type="none" w="sm" len="sm"/>
                    </a:lnT>
                    <a:lnB w="9525" cap="flat" cmpd="sng">
                      <a:solidFill>
                        <a:srgbClr val="D0C9DB"/>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03725">
                <a:tc>
                  <a:txBody>
                    <a:bodyPr/>
                    <a:lstStyle/>
                    <a:p>
                      <a:pPr marL="0" marR="0" lvl="0" indent="0" algn="l" rtl="0">
                        <a:lnSpc>
                          <a:spcPct val="150000"/>
                        </a:lnSpc>
                        <a:spcBef>
                          <a:spcPts val="0"/>
                        </a:spcBef>
                        <a:spcAft>
                          <a:spcPts val="0"/>
                        </a:spcAft>
                        <a:buNone/>
                      </a:pPr>
                      <a:r>
                        <a:rPr lang="en-US" sz="1600" u="none" strike="noStrike" cap="none"/>
                        <a:t>Unipolar Holding Torque</a:t>
                      </a:r>
                      <a:endParaRPr/>
                    </a:p>
                  </a:txBody>
                  <a:tcPr marL="41850" marR="41850" marT="41850" marB="41850" anchor="ctr">
                    <a:lnL w="9525" cap="flat" cmpd="sng">
                      <a:solidFill>
                        <a:srgbClr val="20C8DB"/>
                      </a:solidFill>
                      <a:prstDash val="solid"/>
                      <a:round/>
                      <a:headEnd type="none" w="sm" len="sm"/>
                      <a:tailEnd type="none" w="sm" len="sm"/>
                    </a:lnL>
                    <a:lnR w="9525" cap="flat" cmpd="sng">
                      <a:solidFill>
                        <a:srgbClr val="D0C9DB"/>
                      </a:solidFill>
                      <a:prstDash val="solid"/>
                      <a:round/>
                      <a:headEnd type="none" w="sm" len="sm"/>
                      <a:tailEnd type="none" w="sm" len="sm"/>
                    </a:lnR>
                    <a:lnT w="9525" cap="flat" cmpd="sng">
                      <a:solidFill>
                        <a:srgbClr val="20C8DB"/>
                      </a:solidFill>
                      <a:prstDash val="solid"/>
                      <a:round/>
                      <a:headEnd type="none" w="sm" len="sm"/>
                      <a:tailEnd type="none" w="sm" len="sm"/>
                    </a:lnT>
                    <a:lnB w="9525" cap="flat" cmpd="sng">
                      <a:solidFill>
                        <a:srgbClr val="20C8DB"/>
                      </a:solidFill>
                      <a:prstDash val="solid"/>
                      <a:round/>
                      <a:headEnd type="none" w="sm" len="sm"/>
                      <a:tailEnd type="none" w="sm" len="sm"/>
                    </a:lnB>
                    <a:solidFill>
                      <a:srgbClr val="FFFFFF"/>
                    </a:solidFill>
                  </a:tcPr>
                </a:tc>
                <a:tc>
                  <a:txBody>
                    <a:bodyPr/>
                    <a:lstStyle/>
                    <a:p>
                      <a:pPr marL="0" marR="0" lvl="0" indent="0" algn="l" rtl="0">
                        <a:lnSpc>
                          <a:spcPct val="150000"/>
                        </a:lnSpc>
                        <a:spcBef>
                          <a:spcPts val="0"/>
                        </a:spcBef>
                        <a:spcAft>
                          <a:spcPts val="0"/>
                        </a:spcAft>
                        <a:buNone/>
                      </a:pPr>
                      <a:r>
                        <a:rPr lang="en-US" sz="1600" u="none" strike="noStrike" cap="none"/>
                        <a:t>2.59kg-cm(36oz-in)</a:t>
                      </a:r>
                      <a:endParaRPr/>
                    </a:p>
                  </a:txBody>
                  <a:tcPr marL="41850" marR="41850" marT="41850" marB="41850" anchor="ctr">
                    <a:lnL w="9525" cap="flat" cmpd="sng">
                      <a:solidFill>
                        <a:srgbClr val="D0C9DB"/>
                      </a:solidFill>
                      <a:prstDash val="solid"/>
                      <a:round/>
                      <a:headEnd type="none" w="sm" len="sm"/>
                      <a:tailEnd type="none" w="sm" len="sm"/>
                    </a:lnL>
                    <a:lnR w="9525" cap="flat" cmpd="sng">
                      <a:solidFill>
                        <a:srgbClr val="D0C9DB"/>
                      </a:solidFill>
                      <a:prstDash val="solid"/>
                      <a:round/>
                      <a:headEnd type="none" w="sm" len="sm"/>
                      <a:tailEnd type="none" w="sm" len="sm"/>
                    </a:lnR>
                    <a:lnT w="9525" cap="flat" cmpd="sng">
                      <a:solidFill>
                        <a:srgbClr val="D0C9DB"/>
                      </a:solidFill>
                      <a:prstDash val="solid"/>
                      <a:round/>
                      <a:headEnd type="none" w="sm" len="sm"/>
                      <a:tailEnd type="none" w="sm" len="sm"/>
                    </a:lnT>
                    <a:lnB w="9525" cap="flat" cmpd="sng">
                      <a:solidFill>
                        <a:srgbClr val="D0C9DB"/>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
        <p:nvSpPr>
          <p:cNvPr id="117" name="Google Shape;117;p16"/>
          <p:cNvSpPr txBox="1"/>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4400"/>
              <a:buFont typeface="Calibri"/>
              <a:buNone/>
            </a:pPr>
            <a:r>
              <a:rPr lang="en-US" sz="4400" b="1" u="none">
                <a:solidFill>
                  <a:schemeClr val="lt1"/>
                </a:solidFill>
                <a:latin typeface="Calibri"/>
                <a:ea typeface="Calibri"/>
                <a:cs typeface="Calibri"/>
                <a:sym typeface="Calibri"/>
              </a:rPr>
              <a:t>Individual Contribution-204</a:t>
            </a:r>
            <a:r>
              <a:rPr lang="en-US" sz="4400" b="1">
                <a:solidFill>
                  <a:schemeClr val="lt1"/>
                </a:solidFill>
                <a:latin typeface="Calibri"/>
                <a:ea typeface="Calibri"/>
                <a:cs typeface="Calibri"/>
                <a:sym typeface="Calibri"/>
              </a:rPr>
              <a:t>042N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p:nvPr/>
        </p:nvSpPr>
        <p:spPr>
          <a:xfrm>
            <a:off x="476250" y="1087169"/>
            <a:ext cx="8191500" cy="58923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US" sz="2400" b="1">
                <a:solidFill>
                  <a:schemeClr val="dk1"/>
                </a:solidFill>
                <a:latin typeface="Calibri"/>
                <a:ea typeface="Calibri"/>
                <a:cs typeface="Calibri"/>
                <a:sym typeface="Calibri"/>
              </a:rPr>
              <a:t>The internal circuit of the stepper motor</a:t>
            </a:r>
            <a:endParaRPr sz="2400" b="1">
              <a:solidFill>
                <a:schemeClr val="dk1"/>
              </a:solidFill>
              <a:latin typeface="Calibri"/>
              <a:ea typeface="Calibri"/>
              <a:cs typeface="Calibri"/>
              <a:sym typeface="Calibri"/>
            </a:endParaRPr>
          </a:p>
        </p:txBody>
      </p:sp>
      <p:pic>
        <p:nvPicPr>
          <p:cNvPr id="124" name="Google Shape;124;p17" descr="electromagnetism - Inner structure of a bipolar stepper motor? - Electrical  Engineering Stack Exchange"/>
          <p:cNvPicPr preferRelativeResize="0"/>
          <p:nvPr/>
        </p:nvPicPr>
        <p:blipFill rotWithShape="1">
          <a:blip r:embed="rId3">
            <a:alphaModFix/>
          </a:blip>
          <a:srcRect b="13362"/>
          <a:stretch/>
        </p:blipFill>
        <p:spPr>
          <a:xfrm>
            <a:off x="1968684" y="1963470"/>
            <a:ext cx="4206359" cy="3308888"/>
          </a:xfrm>
          <a:prstGeom prst="rect">
            <a:avLst/>
          </a:prstGeom>
          <a:noFill/>
          <a:ln w="12700" cap="flat" cmpd="sng">
            <a:solidFill>
              <a:schemeClr val="dk1"/>
            </a:solidFill>
            <a:prstDash val="solid"/>
            <a:round/>
            <a:headEnd type="none" w="sm" len="sm"/>
            <a:tailEnd type="none" w="sm" len="sm"/>
          </a:ln>
        </p:spPr>
      </p:pic>
      <p:sp>
        <p:nvSpPr>
          <p:cNvPr id="125" name="Google Shape;125;p17"/>
          <p:cNvSpPr txBox="1"/>
          <p:nvPr/>
        </p:nvSpPr>
        <p:spPr>
          <a:xfrm>
            <a:off x="344072" y="5851721"/>
            <a:ext cx="8191500" cy="58923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500"/>
              <a:buFont typeface="Arial"/>
              <a:buNone/>
            </a:pPr>
            <a:r>
              <a:rPr lang="en-US" sz="1500">
                <a:solidFill>
                  <a:schemeClr val="dk1"/>
                </a:solidFill>
                <a:latin typeface="Calibri"/>
                <a:ea typeface="Calibri"/>
                <a:cs typeface="Calibri"/>
                <a:sym typeface="Calibri"/>
              </a:rPr>
              <a:t>Data sheet-</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https://datasheetspdf.com/pdf-file/1260602/Schneider/NEMA17/1</a:t>
            </a:r>
            <a:endParaRPr sz="1500">
              <a:solidFill>
                <a:schemeClr val="dk1"/>
              </a:solidFill>
              <a:latin typeface="Calibri"/>
              <a:ea typeface="Calibri"/>
              <a:cs typeface="Calibri"/>
              <a:sym typeface="Calibri"/>
            </a:endParaRPr>
          </a:p>
        </p:txBody>
      </p:sp>
      <p:sp>
        <p:nvSpPr>
          <p:cNvPr id="126" name="Google Shape;126;p17"/>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body" idx="2"/>
          </p:nvPr>
        </p:nvSpPr>
        <p:spPr>
          <a:xfrm>
            <a:off x="518160" y="956163"/>
            <a:ext cx="8107680" cy="5968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a:latin typeface="Calibri"/>
                <a:ea typeface="Calibri"/>
                <a:cs typeface="Calibri"/>
                <a:sym typeface="Calibri"/>
              </a:rPr>
              <a:t>Technique:- CD4052 MUX/DEMUX IC </a:t>
            </a:r>
            <a:endParaRPr/>
          </a:p>
          <a:p>
            <a:pPr marL="0" lvl="0" indent="0" algn="l" rtl="0">
              <a:lnSpc>
                <a:spcPct val="90000"/>
              </a:lnSpc>
              <a:spcBef>
                <a:spcPts val="1000"/>
              </a:spcBef>
              <a:spcAft>
                <a:spcPts val="0"/>
              </a:spcAft>
              <a:buClr>
                <a:schemeClr val="dk1"/>
              </a:buClr>
              <a:buSzPts val="3000"/>
              <a:buNone/>
            </a:pPr>
            <a:endParaRPr sz="3000">
              <a:latin typeface="Times New Roman"/>
              <a:ea typeface="Times New Roman"/>
              <a:cs typeface="Times New Roman"/>
              <a:sym typeface="Times New Roman"/>
            </a:endParaRPr>
          </a:p>
        </p:txBody>
      </p:sp>
      <p:sp>
        <p:nvSpPr>
          <p:cNvPr id="133" name="Google Shape;133;p18"/>
          <p:cNvSpPr txBox="1"/>
          <p:nvPr/>
        </p:nvSpPr>
        <p:spPr>
          <a:xfrm>
            <a:off x="242519" y="1553014"/>
            <a:ext cx="6219241" cy="5181893"/>
          </a:xfrm>
          <a:prstGeom prst="rect">
            <a:avLst/>
          </a:prstGeom>
          <a:noFill/>
          <a:ln>
            <a:noFill/>
          </a:ln>
        </p:spPr>
        <p:txBody>
          <a:bodyPr spcFirstLastPara="1" wrap="square" lIns="68575" tIns="34275" rIns="68575" bIns="34275" anchor="t" anchorCtr="0">
            <a:normAutofit fontScale="77500" lnSpcReduction="20000"/>
          </a:bodyPr>
          <a:lstStyle/>
          <a:p>
            <a:pPr marL="228600" marR="0" lvl="0" indent="-228631" algn="l" rtl="0">
              <a:lnSpc>
                <a:spcPct val="160000"/>
              </a:lnSpc>
              <a:spcBef>
                <a:spcPts val="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Can be used as a 4:1 Multiplexer.</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Take inputs from 4-channel and convert them to single channel output based on the channel select pins.</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Input channels are X0Y0, X1Y1, X2Y2 and X3 and Y3 and the single output channel is X, Y.</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The output on the single channel is decided based on the channel select pins A and B.</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Also, can be used as a 1:4 Demultiplexer.</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Input pins will be X and Y.</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The output pins can either be X0, Y0 or X1, Y1 or X2, Y2 or X3, Y3 based on the value set on A and B pins.</a:t>
            </a:r>
            <a:endParaRPr/>
          </a:p>
          <a:p>
            <a:pPr marL="228600" marR="0" lvl="0" indent="-228631" algn="l" rtl="0">
              <a:lnSpc>
                <a:spcPct val="160000"/>
              </a:lnSpc>
              <a:spcBef>
                <a:spcPts val="1000"/>
              </a:spcBef>
              <a:spcAft>
                <a:spcPts val="0"/>
              </a:spcAft>
              <a:buClr>
                <a:srgbClr val="303030"/>
              </a:buClr>
              <a:buSzPct val="100000"/>
              <a:buFont typeface="Arial"/>
              <a:buChar char="•"/>
            </a:pPr>
            <a:r>
              <a:rPr lang="en-US" sz="2100">
                <a:solidFill>
                  <a:srgbClr val="303030"/>
                </a:solidFill>
                <a:latin typeface="Calibri"/>
                <a:ea typeface="Calibri"/>
                <a:cs typeface="Calibri"/>
                <a:sym typeface="Calibri"/>
              </a:rPr>
              <a:t>The state of the select pins and channel selection is shown in the table.</a:t>
            </a:r>
            <a:endParaRPr/>
          </a:p>
          <a:p>
            <a:pPr marL="228600" marR="0" lvl="0" indent="-95758" algn="l" rtl="0">
              <a:lnSpc>
                <a:spcPct val="90000"/>
              </a:lnSpc>
              <a:spcBef>
                <a:spcPts val="1000"/>
              </a:spcBef>
              <a:spcAft>
                <a:spcPts val="0"/>
              </a:spcAft>
              <a:buClr>
                <a:schemeClr val="dk1"/>
              </a:buClr>
              <a:buSzPct val="100000"/>
              <a:buFont typeface="Arial"/>
              <a:buNone/>
            </a:pPr>
            <a:endParaRPr sz="2700">
              <a:solidFill>
                <a:schemeClr val="dk1"/>
              </a:solidFill>
              <a:latin typeface="Times New Roman"/>
              <a:ea typeface="Times New Roman"/>
              <a:cs typeface="Times New Roman"/>
              <a:sym typeface="Times New Roman"/>
            </a:endParaRPr>
          </a:p>
        </p:txBody>
      </p:sp>
      <p:pic>
        <p:nvPicPr>
          <p:cNvPr id="134" name="Google Shape;134;p18" descr="CD4052 Multiplexer/Demultiplexer IC Pinout, Datasheet, Features &amp; Equivalent"/>
          <p:cNvPicPr preferRelativeResize="0"/>
          <p:nvPr/>
        </p:nvPicPr>
        <p:blipFill rotWithShape="1">
          <a:blip r:embed="rId3">
            <a:alphaModFix/>
          </a:blip>
          <a:srcRect t="17406" b="20288"/>
          <a:stretch/>
        </p:blipFill>
        <p:spPr>
          <a:xfrm>
            <a:off x="6492962" y="1908011"/>
            <a:ext cx="2500913" cy="1601944"/>
          </a:xfrm>
          <a:prstGeom prst="rect">
            <a:avLst/>
          </a:prstGeom>
          <a:noFill/>
          <a:ln w="12700" cap="flat" cmpd="sng">
            <a:solidFill>
              <a:schemeClr val="dk1"/>
            </a:solidFill>
            <a:prstDash val="solid"/>
            <a:round/>
            <a:headEnd type="none" w="sm" len="sm"/>
            <a:tailEnd type="none" w="sm" len="sm"/>
          </a:ln>
        </p:spPr>
      </p:pic>
      <p:graphicFrame>
        <p:nvGraphicFramePr>
          <p:cNvPr id="135" name="Google Shape;135;p18"/>
          <p:cNvGraphicFramePr/>
          <p:nvPr/>
        </p:nvGraphicFramePr>
        <p:xfrm>
          <a:off x="6585358" y="4135772"/>
          <a:ext cx="2316125" cy="1602000"/>
        </p:xfrm>
        <a:graphic>
          <a:graphicData uri="http://schemas.openxmlformats.org/drawingml/2006/table">
            <a:tbl>
              <a:tblPr>
                <a:noFill/>
              </a:tblPr>
              <a:tblGrid>
                <a:gridCol w="455350">
                  <a:extLst>
                    <a:ext uri="{9D8B030D-6E8A-4147-A177-3AD203B41FA5}">
                      <a16:colId xmlns:a16="http://schemas.microsoft.com/office/drawing/2014/main" val="20000"/>
                    </a:ext>
                  </a:extLst>
                </a:gridCol>
                <a:gridCol w="413600">
                  <a:extLst>
                    <a:ext uri="{9D8B030D-6E8A-4147-A177-3AD203B41FA5}">
                      <a16:colId xmlns:a16="http://schemas.microsoft.com/office/drawing/2014/main" val="20001"/>
                    </a:ext>
                  </a:extLst>
                </a:gridCol>
                <a:gridCol w="1447175">
                  <a:extLst>
                    <a:ext uri="{9D8B030D-6E8A-4147-A177-3AD203B41FA5}">
                      <a16:colId xmlns:a16="http://schemas.microsoft.com/office/drawing/2014/main" val="20002"/>
                    </a:ext>
                  </a:extLst>
                </a:gridCol>
              </a:tblGrid>
              <a:tr h="320400">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A</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B</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1" u="none" strike="noStrike" cap="none">
                          <a:latin typeface="Calibri"/>
                          <a:ea typeface="Calibri"/>
                          <a:cs typeface="Calibri"/>
                          <a:sym typeface="Calibri"/>
                        </a:rPr>
                        <a:t>Channel Selected</a:t>
                      </a:r>
                      <a:endParaRPr sz="1400" b="0" u="none" strike="noStrike" cap="none">
                        <a:latin typeface="Calibri"/>
                        <a:ea typeface="Calibri"/>
                        <a:cs typeface="Calibri"/>
                        <a:sym typeface="Calibri"/>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0</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2</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0400">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1</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400" b="0" u="none" strike="noStrike" cap="none">
                          <a:latin typeface="Calibri"/>
                          <a:ea typeface="Calibri"/>
                          <a:cs typeface="Calibri"/>
                          <a:sym typeface="Calibri"/>
                        </a:rPr>
                        <a:t>Channel 3</a:t>
                      </a:r>
                      <a:endParaRPr/>
                    </a:p>
                  </a:txBody>
                  <a:tcPr marL="45725" marR="45725" marT="45725" marB="4572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36" name="Google Shape;136;p18"/>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19"/>
          <p:cNvPicPr preferRelativeResize="0"/>
          <p:nvPr/>
        </p:nvPicPr>
        <p:blipFill rotWithShape="1">
          <a:blip r:embed="rId3">
            <a:alphaModFix/>
          </a:blip>
          <a:srcRect/>
          <a:stretch/>
        </p:blipFill>
        <p:spPr>
          <a:xfrm>
            <a:off x="6098537" y="1573223"/>
            <a:ext cx="2796540" cy="2937510"/>
          </a:xfrm>
          <a:prstGeom prst="rect">
            <a:avLst/>
          </a:prstGeom>
          <a:noFill/>
          <a:ln w="12700" cap="flat" cmpd="sng">
            <a:solidFill>
              <a:schemeClr val="dk1"/>
            </a:solidFill>
            <a:prstDash val="solid"/>
            <a:round/>
            <a:headEnd type="none" w="sm" len="sm"/>
            <a:tailEnd type="none" w="sm" len="sm"/>
          </a:ln>
        </p:spPr>
      </p:pic>
      <p:graphicFrame>
        <p:nvGraphicFramePr>
          <p:cNvPr id="143" name="Google Shape;143;p19"/>
          <p:cNvGraphicFramePr/>
          <p:nvPr/>
        </p:nvGraphicFramePr>
        <p:xfrm>
          <a:off x="248923" y="1335830"/>
          <a:ext cx="5849625" cy="5460625"/>
        </p:xfrm>
        <a:graphic>
          <a:graphicData uri="http://schemas.openxmlformats.org/drawingml/2006/table">
            <a:tbl>
              <a:tblPr>
                <a:noFill/>
              </a:tblPr>
              <a:tblGrid>
                <a:gridCol w="762200">
                  <a:extLst>
                    <a:ext uri="{9D8B030D-6E8A-4147-A177-3AD203B41FA5}">
                      <a16:colId xmlns:a16="http://schemas.microsoft.com/office/drawing/2014/main" val="20000"/>
                    </a:ext>
                  </a:extLst>
                </a:gridCol>
                <a:gridCol w="1263825">
                  <a:extLst>
                    <a:ext uri="{9D8B030D-6E8A-4147-A177-3AD203B41FA5}">
                      <a16:colId xmlns:a16="http://schemas.microsoft.com/office/drawing/2014/main" val="20001"/>
                    </a:ext>
                  </a:extLst>
                </a:gridCol>
                <a:gridCol w="3823600">
                  <a:extLst>
                    <a:ext uri="{9D8B030D-6E8A-4147-A177-3AD203B41FA5}">
                      <a16:colId xmlns:a16="http://schemas.microsoft.com/office/drawing/2014/main" val="20002"/>
                    </a:ext>
                  </a:extLst>
                </a:gridCol>
              </a:tblGrid>
              <a:tr h="592725">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Pin Number</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Pin Name</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1" u="none" strike="noStrike" cap="none">
                          <a:latin typeface="Calibri"/>
                          <a:ea typeface="Calibri"/>
                          <a:cs typeface="Calibri"/>
                          <a:sym typeface="Calibri"/>
                        </a:rPr>
                        <a:t>Description</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152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16</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Vdd</a:t>
                      </a:r>
                      <a:endParaRPr sz="1500" b="0" u="none" strike="noStrike" cap="none">
                        <a:latin typeface="Calibri"/>
                        <a:ea typeface="Calibri"/>
                        <a:cs typeface="Calibri"/>
                        <a:sym typeface="Calibri"/>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Positive power input, maximum 20V</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272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7</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Vee</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Negative power rail, normally connected to ground</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35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8</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Vss (Ground)</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Connected to ground of the circuit </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9272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6</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INH</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Enable pin – Must be pulled to ground for normal operation</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8075">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9,10</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A,B</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Select pins</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1,12</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Y0,X0</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0 Input / Output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5,14</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Y1,X1</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1 Input / Output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2,15</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Y2,X2</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2 Input / Output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4,11</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Y3,X3</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Channel 3 Input / Output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486300">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3,13</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Y,X</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n-US" sz="1500" b="0" u="none" strike="noStrike" cap="none">
                          <a:latin typeface="Calibri"/>
                          <a:ea typeface="Calibri"/>
                          <a:cs typeface="Calibri"/>
                          <a:sym typeface="Calibri"/>
                        </a:rPr>
                        <a:t>Common Output / Input</a:t>
                      </a:r>
                      <a:endParaRPr/>
                    </a:p>
                  </a:txBody>
                  <a:tcPr marL="23475" marR="23475" marT="23475" marB="234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44" name="Google Shape;144;p19"/>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
        <p:nvSpPr>
          <p:cNvPr id="145" name="Google Shape;145;p19"/>
          <p:cNvSpPr txBox="1"/>
          <p:nvPr/>
        </p:nvSpPr>
        <p:spPr>
          <a:xfrm>
            <a:off x="187083" y="883299"/>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CD4052 MUX/DEMUX IC Pinout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p:nvPr/>
        </p:nvSpPr>
        <p:spPr>
          <a:xfrm>
            <a:off x="546403" y="1091604"/>
            <a:ext cx="655778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191919"/>
                </a:solidFill>
                <a:latin typeface="Calibri"/>
                <a:ea typeface="Calibri"/>
                <a:cs typeface="Calibri"/>
                <a:sym typeface="Calibri"/>
              </a:rPr>
              <a:t>Specifications - </a:t>
            </a:r>
            <a:r>
              <a:rPr lang="en-US" sz="2400" b="1">
                <a:solidFill>
                  <a:schemeClr val="dk1"/>
                </a:solidFill>
                <a:latin typeface="Calibri"/>
                <a:ea typeface="Calibri"/>
                <a:cs typeface="Calibri"/>
                <a:sym typeface="Calibri"/>
              </a:rPr>
              <a:t>CD4052 MUX/DEMUX IC</a:t>
            </a:r>
            <a:r>
              <a:rPr lang="en-US" sz="2400" b="1">
                <a:solidFill>
                  <a:srgbClr val="191919"/>
                </a:solidFill>
                <a:latin typeface="Calibri"/>
                <a:ea typeface="Calibri"/>
                <a:cs typeface="Calibri"/>
                <a:sym typeface="Calibri"/>
              </a:rPr>
              <a:t> </a:t>
            </a:r>
            <a:endParaRPr/>
          </a:p>
        </p:txBody>
      </p:sp>
      <p:sp>
        <p:nvSpPr>
          <p:cNvPr id="152" name="Google Shape;152;p20"/>
          <p:cNvSpPr txBox="1"/>
          <p:nvPr/>
        </p:nvSpPr>
        <p:spPr>
          <a:xfrm>
            <a:off x="546403" y="1984639"/>
            <a:ext cx="6825322" cy="4455066"/>
          </a:xfrm>
          <a:prstGeom prst="rect">
            <a:avLst/>
          </a:prstGeom>
          <a:noFill/>
          <a:ln>
            <a:noFill/>
          </a:ln>
        </p:spPr>
        <p:txBody>
          <a:bodyPr spcFirstLastPara="1" wrap="square" lIns="91425" tIns="45700" rIns="91425" bIns="45700" anchor="t" anchorCtr="0">
            <a:spAutoFit/>
          </a:bodyPr>
          <a:lstStyle/>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Dual 4 Channel Analog Multiplexer or Demultiplexer</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Supply Voltage Range: 3 to 15V</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Input Current: ±10mA</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Power Dissipation: 750mW</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 Low-level Input Voltage Max.: 1.5V</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 High-level Input Voltage Min.: 3.5V </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On State Resistance  Max.: 2500Ω</a:t>
            </a:r>
            <a:endParaRPr/>
          </a:p>
          <a:p>
            <a:pPr marL="214313" marR="0" lvl="0" indent="-214313" algn="just" rtl="0">
              <a:lnSpc>
                <a:spcPct val="150000"/>
              </a:lnSpc>
              <a:spcBef>
                <a:spcPts val="0"/>
              </a:spcBef>
              <a:spcAft>
                <a:spcPts val="0"/>
              </a:spcAft>
              <a:buClr>
                <a:srgbClr val="000000"/>
              </a:buClr>
              <a:buSzPts val="1600"/>
              <a:buFont typeface="Arial"/>
              <a:buChar char="•"/>
            </a:pPr>
            <a:r>
              <a:rPr lang="en-US" sz="1600">
                <a:solidFill>
                  <a:srgbClr val="000000"/>
                </a:solidFill>
                <a:latin typeface="Calibri"/>
                <a:ea typeface="Calibri"/>
                <a:cs typeface="Calibri"/>
                <a:sym typeface="Calibri"/>
              </a:rPr>
              <a:t>Propagation Delay Time Max.: 305ns</a:t>
            </a:r>
            <a:endParaRPr/>
          </a:p>
          <a:p>
            <a:pPr marL="214313" marR="0" lvl="0" indent="-214313" algn="just" rtl="0">
              <a:lnSpc>
                <a:spcPct val="150000"/>
              </a:lnSpc>
              <a:spcBef>
                <a:spcPts val="0"/>
              </a:spcBef>
              <a:spcAft>
                <a:spcPts val="0"/>
              </a:spcAft>
              <a:buClr>
                <a:srgbClr val="333333"/>
              </a:buClr>
              <a:buSzPts val="1600"/>
              <a:buFont typeface="Arial"/>
              <a:buChar char="•"/>
            </a:pPr>
            <a:r>
              <a:rPr lang="en-US" sz="1600">
                <a:solidFill>
                  <a:srgbClr val="333333"/>
                </a:solidFill>
                <a:latin typeface="Calibri"/>
                <a:ea typeface="Calibri"/>
                <a:cs typeface="Calibri"/>
                <a:sym typeface="Calibri"/>
              </a:rPr>
              <a:t>Min Operating Temperature: -55°C</a:t>
            </a:r>
            <a:endParaRPr/>
          </a:p>
          <a:p>
            <a:pPr marL="214313" marR="0" lvl="0" indent="-214313" algn="just" rtl="0">
              <a:lnSpc>
                <a:spcPct val="150000"/>
              </a:lnSpc>
              <a:spcBef>
                <a:spcPts val="0"/>
              </a:spcBef>
              <a:spcAft>
                <a:spcPts val="0"/>
              </a:spcAft>
              <a:buClr>
                <a:srgbClr val="333333"/>
              </a:buClr>
              <a:buSzPts val="1600"/>
              <a:buFont typeface="Arial"/>
              <a:buChar char="•"/>
            </a:pPr>
            <a:r>
              <a:rPr lang="en-US" sz="1600">
                <a:solidFill>
                  <a:srgbClr val="333333"/>
                </a:solidFill>
                <a:latin typeface="Calibri"/>
                <a:ea typeface="Calibri"/>
                <a:cs typeface="Calibri"/>
                <a:sym typeface="Calibri"/>
              </a:rPr>
              <a:t>Max Operating Temperature: 125°C</a:t>
            </a:r>
            <a:endParaRPr/>
          </a:p>
          <a:p>
            <a:pPr marL="0" marR="0" lvl="0" indent="0" algn="l" rtl="0">
              <a:spcBef>
                <a:spcPts val="0"/>
              </a:spcBef>
              <a:spcAft>
                <a:spcPts val="0"/>
              </a:spcAft>
              <a:buNone/>
            </a:pPr>
            <a:endParaRPr sz="1200">
              <a:solidFill>
                <a:srgbClr val="333333"/>
              </a:solidFill>
              <a:latin typeface="Calibri"/>
              <a:ea typeface="Calibri"/>
              <a:cs typeface="Calibri"/>
              <a:sym typeface="Calibri"/>
            </a:endParaRPr>
          </a:p>
          <a:p>
            <a:pPr marL="214313" marR="0" lvl="0" indent="-138113" algn="l" rtl="0">
              <a:lnSpc>
                <a:spcPct val="150000"/>
              </a:lnSpc>
              <a:spcBef>
                <a:spcPts val="0"/>
              </a:spcBef>
              <a:spcAft>
                <a:spcPts val="0"/>
              </a:spcAft>
              <a:buClr>
                <a:schemeClr val="dk1"/>
              </a:buClr>
              <a:buSzPts val="1200"/>
              <a:buFont typeface="Arial"/>
              <a:buNone/>
            </a:pPr>
            <a:endParaRPr sz="1200">
              <a:solidFill>
                <a:srgbClr val="333333"/>
              </a:solidFill>
              <a:latin typeface="Calibri"/>
              <a:ea typeface="Calibri"/>
              <a:cs typeface="Calibri"/>
              <a:sym typeface="Calibri"/>
            </a:endParaRPr>
          </a:p>
          <a:p>
            <a:pPr marL="0" marR="0" lvl="0" indent="0" algn="l" rtl="0">
              <a:spcBef>
                <a:spcPts val="0"/>
              </a:spcBef>
              <a:spcAft>
                <a:spcPts val="0"/>
              </a:spcAft>
              <a:buNone/>
            </a:pPr>
            <a:endParaRPr sz="1350">
              <a:solidFill>
                <a:srgbClr val="333333"/>
              </a:solidFill>
              <a:latin typeface="Roboto"/>
              <a:ea typeface="Roboto"/>
              <a:cs typeface="Roboto"/>
              <a:sym typeface="Roboto"/>
            </a:endParaRPr>
          </a:p>
        </p:txBody>
      </p:sp>
      <p:sp>
        <p:nvSpPr>
          <p:cNvPr id="153" name="Google Shape;153;p20"/>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360648" y="5992398"/>
            <a:ext cx="8191500" cy="58923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500"/>
              <a:buFont typeface="Arial"/>
              <a:buNone/>
            </a:pPr>
            <a:r>
              <a:rPr lang="en-US" sz="1500">
                <a:solidFill>
                  <a:schemeClr val="dk1"/>
                </a:solidFill>
                <a:latin typeface="Calibri"/>
                <a:ea typeface="Calibri"/>
                <a:cs typeface="Calibri"/>
                <a:sym typeface="Calibri"/>
              </a:rPr>
              <a:t>Data sheet-</a:t>
            </a:r>
            <a:r>
              <a:rPr lang="en-US" sz="15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https://components101.com/sites/default/files/component_datasheet/CD4052-Datasheet.pdf</a:t>
            </a:r>
            <a:endParaRPr sz="1500">
              <a:solidFill>
                <a:schemeClr val="dk1"/>
              </a:solidFill>
              <a:latin typeface="Calibri"/>
              <a:ea typeface="Calibri"/>
              <a:cs typeface="Calibri"/>
              <a:sym typeface="Calibri"/>
            </a:endParaRPr>
          </a:p>
        </p:txBody>
      </p:sp>
      <p:pic>
        <p:nvPicPr>
          <p:cNvPr id="160" name="Google Shape;160;p21" descr="Functional Block Diagram for CD4052B-MIL"/>
          <p:cNvPicPr preferRelativeResize="0"/>
          <p:nvPr/>
        </p:nvPicPr>
        <p:blipFill rotWithShape="1">
          <a:blip r:embed="rId4">
            <a:alphaModFix/>
          </a:blip>
          <a:srcRect/>
          <a:stretch/>
        </p:blipFill>
        <p:spPr>
          <a:xfrm>
            <a:off x="1379482" y="1842556"/>
            <a:ext cx="6153831" cy="3455250"/>
          </a:xfrm>
          <a:prstGeom prst="rect">
            <a:avLst/>
          </a:prstGeom>
          <a:noFill/>
          <a:ln w="12700" cap="flat" cmpd="sng">
            <a:solidFill>
              <a:schemeClr val="dk1"/>
            </a:solidFill>
            <a:prstDash val="solid"/>
            <a:round/>
            <a:headEnd type="none" w="sm" len="sm"/>
            <a:tailEnd type="none" w="sm" len="sm"/>
          </a:ln>
        </p:spPr>
      </p:pic>
      <p:sp>
        <p:nvSpPr>
          <p:cNvPr id="161" name="Google Shape;161;p21"/>
          <p:cNvSpPr txBox="1">
            <a:spLocks noGrp="1"/>
          </p:cNvSpPr>
          <p:nvPr>
            <p:ph type="body" idx="2"/>
          </p:nvPr>
        </p:nvSpPr>
        <p:spPr>
          <a:xfrm>
            <a:off x="261177" y="946968"/>
            <a:ext cx="8191500" cy="5892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b="1">
                <a:latin typeface="Calibri"/>
                <a:ea typeface="Calibri"/>
                <a:cs typeface="Calibri"/>
                <a:sym typeface="Calibri"/>
              </a:rPr>
              <a:t>The internal circuit of the CD4052 IC</a:t>
            </a:r>
            <a:endParaRPr sz="2400" b="1">
              <a:latin typeface="Calibri"/>
              <a:ea typeface="Calibri"/>
              <a:cs typeface="Calibri"/>
              <a:sym typeface="Calibri"/>
            </a:endParaRPr>
          </a:p>
        </p:txBody>
      </p:sp>
      <p:sp>
        <p:nvSpPr>
          <p:cNvPr id="162" name="Google Shape;162;p21"/>
          <p:cNvSpPr txBox="1">
            <a:spLocks noGrp="1"/>
          </p:cNvSpPr>
          <p:nvPr>
            <p:ph type="title"/>
          </p:nvPr>
        </p:nvSpPr>
        <p:spPr>
          <a:xfrm>
            <a:off x="0" y="0"/>
            <a:ext cx="9144000" cy="800100"/>
          </a:xfrm>
          <a:prstGeom prst="rect">
            <a:avLst/>
          </a:prstGeom>
          <a:solidFill>
            <a:srgbClr val="0070C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latin typeface="Calibri"/>
                <a:ea typeface="Calibri"/>
                <a:cs typeface="Calibri"/>
                <a:sym typeface="Calibri"/>
              </a:rPr>
              <a:t>Individual Contribution-204</a:t>
            </a:r>
            <a:r>
              <a:rPr lang="en-US" b="1">
                <a:solidFill>
                  <a:schemeClr val="lt1"/>
                </a:solidFill>
              </a:rPr>
              <a:t>042N</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6.1"/>
</p:tagLst>
</file>

<file path=ppt/tags/tag2.xml><?xml version="1.0" encoding="utf-8"?>
<p:tagLst xmlns:a="http://schemas.openxmlformats.org/drawingml/2006/main" xmlns:r="http://schemas.openxmlformats.org/officeDocument/2006/relationships" xmlns:p="http://schemas.openxmlformats.org/presentationml/2006/main">
  <p:tag name="TIMING" val="|125.1"/>
</p:tagLst>
</file>

<file path=ppt/tags/tag3.xml><?xml version="1.0" encoding="utf-8"?>
<p:tagLst xmlns:a="http://schemas.openxmlformats.org/drawingml/2006/main" xmlns:r="http://schemas.openxmlformats.org/officeDocument/2006/relationships" xmlns:p="http://schemas.openxmlformats.org/presentationml/2006/main">
  <p:tag name="TIMING" val="|125.1"/>
</p:tagLst>
</file>

<file path=ppt/tags/tag4.xml><?xml version="1.0" encoding="utf-8"?>
<p:tagLst xmlns:a="http://schemas.openxmlformats.org/drawingml/2006/main" xmlns:r="http://schemas.openxmlformats.org/officeDocument/2006/relationships" xmlns:p="http://schemas.openxmlformats.org/presentationml/2006/main">
  <p:tag name="TIMING" val="|125.1"/>
</p:tagLst>
</file>

<file path=ppt/tags/tag5.xml><?xml version="1.0" encoding="utf-8"?>
<p:tagLst xmlns:a="http://schemas.openxmlformats.org/drawingml/2006/main" xmlns:r="http://schemas.openxmlformats.org/officeDocument/2006/relationships" xmlns:p="http://schemas.openxmlformats.org/presentationml/2006/main">
  <p:tag name="TIMING" val="|125.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1430</TotalTime>
  <Words>18359</Words>
  <Application>Microsoft Office PowerPoint</Application>
  <PresentationFormat>On-screen Show (4:3)</PresentationFormat>
  <Paragraphs>1364</Paragraphs>
  <Slides>118</Slides>
  <Notes>118</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Calibri</vt:lpstr>
      <vt:lpstr>Calibri (Body)</vt:lpstr>
      <vt:lpstr>Calibri Light</vt:lpstr>
      <vt:lpstr>Calibri Light (Headings)</vt:lpstr>
      <vt:lpstr>Noto Sans Symbols</vt:lpstr>
      <vt:lpstr>Roboto</vt:lpstr>
      <vt:lpstr>Times New Roman</vt:lpstr>
      <vt:lpstr>Wingdings</vt:lpstr>
      <vt:lpstr>Wingdings 3</vt:lpstr>
      <vt:lpstr>Office Theme</vt:lpstr>
      <vt:lpstr>The winder</vt:lpstr>
      <vt:lpstr>Group Members</vt:lpstr>
      <vt:lpstr>Outline </vt:lpstr>
      <vt:lpstr>Problem</vt:lpstr>
      <vt:lpstr>Project Aim &amp; Objectives</vt:lpstr>
      <vt:lpstr>Input – Output Diagram</vt:lpstr>
      <vt:lpstr>3D –Diagram of the System</vt:lpstr>
      <vt:lpstr>Processes of the machine – Part 1</vt:lpstr>
      <vt:lpstr>Processes of the machine – Part 2</vt:lpstr>
      <vt:lpstr>Processes of the machine – Part 2</vt:lpstr>
      <vt:lpstr>Processes of the machine – Part 3</vt:lpstr>
      <vt:lpstr>Processes of the machine – Part 4</vt:lpstr>
      <vt:lpstr>Processes of the machine – Part 5</vt:lpstr>
      <vt:lpstr>PowerPoint Presentation</vt:lpstr>
      <vt:lpstr>PowerPoint Presentation</vt:lpstr>
      <vt:lpstr>Schematic Diagram of the System</vt:lpstr>
      <vt:lpstr>PowerPoint Presentation</vt:lpstr>
      <vt:lpstr>PowerPoint Presentation</vt:lpstr>
      <vt:lpstr>PowerPoint Presentation</vt:lpstr>
      <vt:lpstr>Resources used</vt:lpstr>
      <vt:lpstr> Total cost Estimation</vt:lpstr>
      <vt:lpstr>Individual Contribution-204129M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Individual Contribution-204197R</vt:lpstr>
      <vt:lpstr>PowerPoint Presentation</vt:lpstr>
      <vt:lpstr>Individual Contribution-204197R</vt:lpstr>
      <vt:lpstr>Individual Contribution-204197R</vt:lpstr>
      <vt:lpstr>Individual Contribution-204197R</vt:lpstr>
      <vt:lpstr>Individual Contribaution-204197R</vt:lpstr>
      <vt:lpstr>Individual Contribution-204197R</vt:lpstr>
      <vt:lpstr>PowerPoint Presentation</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Contribution-204197R</vt:lpstr>
      <vt:lpstr>Individual Contribution-204189U</vt:lpstr>
      <vt:lpstr>Individual Contribution-204189U</vt:lpstr>
      <vt:lpstr>Individual Contribution-204189U</vt:lpstr>
      <vt:lpstr>PowerPoint Presentation</vt:lpstr>
      <vt:lpstr>Individual Contribution-204189U</vt:lpstr>
      <vt:lpstr>Individual Contribution-204189U</vt:lpstr>
      <vt:lpstr>Individual Contribution-204189U</vt:lpstr>
      <vt:lpstr>PowerPoint Presentation</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Contribution-204189U</vt:lpstr>
      <vt:lpstr>Individual Contribution-204042N</vt:lpstr>
      <vt:lpstr>Individual Contribaution-204042N</vt:lpstr>
      <vt:lpstr>Individual Contribution-204042N</vt:lpstr>
      <vt:lpstr>PowerPoint Presentation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lpstr>Test and implementation-  204042N</vt:lpstr>
      <vt:lpstr>Test and implementation- 204042N</vt:lpstr>
      <vt:lpstr>Individual Contribution-204042N</vt:lpstr>
      <vt:lpstr>Test and implementation- 204042N</vt:lpstr>
      <vt:lpstr>Individual Contribution-204042N</vt:lpstr>
      <vt:lpstr>Individual Contribution-204042N</vt:lpstr>
      <vt:lpstr>Individual Contribution-204042N</vt:lpstr>
      <vt:lpstr>Individual Contribution-204042N</vt:lpstr>
      <vt:lpstr>Individual Contribution-204042N</vt:lpstr>
      <vt:lpstr>Individual Contribution-204042N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winder</dc:title>
  <dc:creator>Salinda Yasas</dc:creator>
  <cp:lastModifiedBy>Salinda Yasas</cp:lastModifiedBy>
  <cp:revision>253</cp:revision>
  <dcterms:created xsi:type="dcterms:W3CDTF">2021-12-13T13:46:12Z</dcterms:created>
  <dcterms:modified xsi:type="dcterms:W3CDTF">2022-06-15T18:31:02Z</dcterms:modified>
</cp:coreProperties>
</file>